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729" r:id="rId2"/>
    <p:sldId id="3579" r:id="rId3"/>
    <p:sldId id="3839" r:id="rId4"/>
    <p:sldId id="3960" r:id="rId5"/>
    <p:sldId id="3968" r:id="rId6"/>
    <p:sldId id="3907" r:id="rId7"/>
    <p:sldId id="3955" r:id="rId8"/>
    <p:sldId id="3963" r:id="rId9"/>
    <p:sldId id="3910" r:id="rId10"/>
    <p:sldId id="3952" r:id="rId11"/>
    <p:sldId id="3905" r:id="rId12"/>
    <p:sldId id="363" r:id="rId13"/>
    <p:sldId id="303" r:id="rId14"/>
    <p:sldId id="290" r:id="rId15"/>
    <p:sldId id="284" r:id="rId16"/>
    <p:sldId id="3829" r:id="rId17"/>
    <p:sldId id="3840" r:id="rId18"/>
    <p:sldId id="286" r:id="rId19"/>
    <p:sldId id="3834" r:id="rId20"/>
    <p:sldId id="3835" r:id="rId21"/>
    <p:sldId id="3832" r:id="rId22"/>
    <p:sldId id="2102" r:id="rId23"/>
    <p:sldId id="3833" r:id="rId24"/>
    <p:sldId id="2086" r:id="rId25"/>
    <p:sldId id="3836" r:id="rId26"/>
    <p:sldId id="3906" r:id="rId27"/>
  </p:sldIdLst>
  <p:sldSz cx="109728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4" d="100"/>
          <a:sy n="84" d="100"/>
        </p:scale>
        <p:origin x="456" y="9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1DB41A07-9572-4BA8-B004-1940BA5DB093}" type="datetimeFigureOut">
              <a:rPr lang="en-US" smtClean="0"/>
              <a:t>1/13/2023</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B8628AEA-81C9-4CCC-BD9F-40FD61BC80F3}" type="datetimeFigureOut">
              <a:rPr lang="en-US" smtClean="0"/>
              <a:t>1/13/2023</a:t>
            </a:fld>
            <a:endParaRPr lang="en-US"/>
          </a:p>
        </p:txBody>
      </p:sp>
      <p:sp>
        <p:nvSpPr>
          <p:cNvPr id="4" name="Slide Image Placeholder 3"/>
          <p:cNvSpPr>
            <a:spLocks noGrp="1" noRot="1" noChangeAspect="1"/>
          </p:cNvSpPr>
          <p:nvPr>
            <p:ph type="sldImg" idx="2"/>
          </p:nvPr>
        </p:nvSpPr>
        <p:spPr>
          <a:xfrm>
            <a:off x="2755900" y="876300"/>
            <a:ext cx="37846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t>Consider newspapers and magazines articles. The heading is big and visible. The article itself tends to be fairly brief. Paragraphs are small. If the article is more than a few lines long, it is broken up with sub headings, out-of-context quotes, pictures, etc. It is delimited with blank and solid lines. Everything possible is done to break it up and give the brain time to stop and take in each piece of the message.</a:t>
            </a:r>
          </a:p>
          <a:p>
            <a:endParaRPr lang="en-US" dirty="0"/>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FF0D8DEF-72EE-4D2E-8D29-7A13D3309580}" type="slidenum">
              <a:rPr lang="en-US" smtClean="0"/>
              <a:pPr/>
              <a:t>2</a:t>
            </a:fld>
            <a:endParaRPr lang="en-US"/>
          </a:p>
        </p:txBody>
      </p:sp>
    </p:spTree>
    <p:extLst>
      <p:ext uri="{BB962C8B-B14F-4D97-AF65-F5344CB8AC3E}">
        <p14:creationId xmlns:p14="http://schemas.microsoft.com/office/powerpoint/2010/main" val="2725473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12</a:t>
            </a:fld>
            <a:endParaRPr lang="en-US" dirty="0"/>
          </a:p>
        </p:txBody>
      </p:sp>
    </p:spTree>
    <p:extLst>
      <p:ext uri="{BB962C8B-B14F-4D97-AF65-F5344CB8AC3E}">
        <p14:creationId xmlns:p14="http://schemas.microsoft.com/office/powerpoint/2010/main" val="382790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C++ Primer (04)</a:t>
            </a:r>
            <a:endParaRPr lang="en-US" dirty="0"/>
          </a:p>
        </p:txBody>
      </p:sp>
      <p:sp>
        <p:nvSpPr>
          <p:cNvPr id="6" name="Slide Number Placeholder 22"/>
          <p:cNvSpPr>
            <a:spLocks noGrp="1"/>
          </p:cNvSpPr>
          <p:nvPr>
            <p:ph type="sldNum" sz="quarter" idx="12"/>
          </p:nvPr>
        </p:nvSpPr>
        <p:spPr>
          <a:xfrm>
            <a:off x="0" y="908819"/>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C++ Primer (04)</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C++ Primer (04)</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C++ Primer (04)</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14400"/>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C++ Primer (04)</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gif"/><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E3172282-73FC-4DDD-B26E-41C314BA7F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9" name="TextBox 8">
            <a:extLst>
              <a:ext uri="{FF2B5EF4-FFF2-40B4-BE49-F238E27FC236}">
                <a16:creationId xmlns:a16="http://schemas.microsoft.com/office/drawing/2014/main" id="{DA952D89-06E6-487B-B7EC-BA4501BFC10A}"/>
              </a:ext>
            </a:extLst>
          </p:cNvPr>
          <p:cNvSpPr txBox="1"/>
          <p:nvPr/>
        </p:nvSpPr>
        <p:spPr>
          <a:xfrm>
            <a:off x="276226" y="1216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235 Data Structures</a:t>
            </a:r>
          </a:p>
          <a:p>
            <a:pPr algn="ctr" fontAlgn="base">
              <a:spcBef>
                <a:spcPts val="600"/>
              </a:spcBef>
            </a:pPr>
            <a:r>
              <a:rPr lang="en-US" sz="2200" b="1" dirty="0">
                <a:solidFill>
                  <a:prstClr val="black"/>
                </a:solidFill>
                <a:latin typeface="Arial" charset="0"/>
                <a:cs typeface="Arial" charset="0"/>
              </a:rPr>
              <a:t> C++ Primer, P.4-6 (04)</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A19E510-1D9E-1BB7-016E-94EAF3E56BE2}"/>
              </a:ext>
            </a:extLst>
          </p:cNvPr>
          <p:cNvGrpSpPr/>
          <p:nvPr/>
        </p:nvGrpSpPr>
        <p:grpSpPr>
          <a:xfrm>
            <a:off x="751293" y="1334030"/>
            <a:ext cx="8468233" cy="4632237"/>
            <a:chOff x="1755813" y="1334030"/>
            <a:chExt cx="8468233" cy="4632237"/>
          </a:xfrm>
        </p:grpSpPr>
        <p:pic>
          <p:nvPicPr>
            <p:cNvPr id="1026" name="Picture 2">
              <a:extLst>
                <a:ext uri="{FF2B5EF4-FFF2-40B4-BE49-F238E27FC236}">
                  <a16:creationId xmlns:a16="http://schemas.microsoft.com/office/drawing/2014/main" id="{C442CC74-738B-B330-8383-25DCB3CDC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813" y="1876424"/>
              <a:ext cx="8468233" cy="40898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EC71D9-8B54-E0B1-E9A9-9D99DA144177}"/>
                </a:ext>
              </a:extLst>
            </p:cNvPr>
            <p:cNvSpPr txBox="1"/>
            <p:nvPr/>
          </p:nvSpPr>
          <p:spPr>
            <a:xfrm>
              <a:off x="1755813" y="1334030"/>
              <a:ext cx="3459892" cy="369332"/>
            </a:xfrm>
            <a:prstGeom prst="rect">
              <a:avLst/>
            </a:prstGeom>
            <a:noFill/>
          </p:spPr>
          <p:txBody>
            <a:bodyPr wrap="square" rtlCol="0">
              <a:spAutoFit/>
            </a:bodyPr>
            <a:lstStyle/>
            <a:p>
              <a:r>
                <a:rPr lang="en-US" b="1" dirty="0" err="1"/>
                <a:t>CLion</a:t>
              </a:r>
              <a:endParaRPr lang="en-US" b="1" dirty="0"/>
            </a:p>
          </p:txBody>
        </p:sp>
      </p:grpSp>
      <p:grpSp>
        <p:nvGrpSpPr>
          <p:cNvPr id="15" name="Group 14">
            <a:extLst>
              <a:ext uri="{FF2B5EF4-FFF2-40B4-BE49-F238E27FC236}">
                <a16:creationId xmlns:a16="http://schemas.microsoft.com/office/drawing/2014/main" id="{F7D8712F-4BE6-C409-CE21-2C6C316019CB}"/>
              </a:ext>
            </a:extLst>
          </p:cNvPr>
          <p:cNvGrpSpPr/>
          <p:nvPr/>
        </p:nvGrpSpPr>
        <p:grpSpPr>
          <a:xfrm>
            <a:off x="751293" y="1334030"/>
            <a:ext cx="10086377" cy="5091484"/>
            <a:chOff x="694060" y="1334030"/>
            <a:chExt cx="10086377" cy="5091484"/>
          </a:xfrm>
        </p:grpSpPr>
        <p:pic>
          <p:nvPicPr>
            <p:cNvPr id="1028" name="Picture 4">
              <a:extLst>
                <a:ext uri="{FF2B5EF4-FFF2-40B4-BE49-F238E27FC236}">
                  <a16:creationId xmlns:a16="http://schemas.microsoft.com/office/drawing/2014/main" id="{5706E4C7-7AD0-A176-355E-5D90A086A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60" y="1703362"/>
              <a:ext cx="10086377" cy="47221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81E3FC-6E28-9E8C-FF4F-CACDC0D47FEC}"/>
                </a:ext>
              </a:extLst>
            </p:cNvPr>
            <p:cNvSpPr txBox="1"/>
            <p:nvPr/>
          </p:nvSpPr>
          <p:spPr>
            <a:xfrm>
              <a:off x="694060" y="1334030"/>
              <a:ext cx="3459892" cy="369332"/>
            </a:xfrm>
            <a:prstGeom prst="rect">
              <a:avLst/>
            </a:prstGeom>
            <a:noFill/>
          </p:spPr>
          <p:txBody>
            <a:bodyPr wrap="square" rtlCol="0">
              <a:spAutoFit/>
            </a:bodyPr>
            <a:lstStyle/>
            <a:p>
              <a:r>
                <a:rPr lang="en-US" b="1" dirty="0"/>
                <a:t>XCode</a:t>
              </a:r>
            </a:p>
          </p:txBody>
        </p:sp>
      </p:grpSp>
      <p:sp>
        <p:nvSpPr>
          <p:cNvPr id="2" name="Title 1">
            <a:extLst>
              <a:ext uri="{FF2B5EF4-FFF2-40B4-BE49-F238E27FC236}">
                <a16:creationId xmlns:a16="http://schemas.microsoft.com/office/drawing/2014/main" id="{BC7EA67C-8555-3D7F-A3AF-056005945F9A}"/>
              </a:ext>
            </a:extLst>
          </p:cNvPr>
          <p:cNvSpPr>
            <a:spLocks noGrp="1"/>
          </p:cNvSpPr>
          <p:nvPr>
            <p:ph type="title"/>
          </p:nvPr>
        </p:nvSpPr>
        <p:spPr/>
        <p:txBody>
          <a:bodyPr/>
          <a:lstStyle/>
          <a:p>
            <a:r>
              <a:rPr lang="en-US" dirty="0" err="1"/>
              <a:t>Argc</a:t>
            </a:r>
            <a:r>
              <a:rPr lang="en-US" dirty="0"/>
              <a:t> and </a:t>
            </a:r>
            <a:r>
              <a:rPr lang="en-US" dirty="0" err="1"/>
              <a:t>argv</a:t>
            </a:r>
            <a:endParaRPr lang="en-US" dirty="0"/>
          </a:p>
        </p:txBody>
      </p:sp>
      <p:grpSp>
        <p:nvGrpSpPr>
          <p:cNvPr id="3" name="Group 2">
            <a:extLst>
              <a:ext uri="{FF2B5EF4-FFF2-40B4-BE49-F238E27FC236}">
                <a16:creationId xmlns:a16="http://schemas.microsoft.com/office/drawing/2014/main" id="{598F88C9-90B6-7E22-866C-12DE18DE7EF6}"/>
              </a:ext>
            </a:extLst>
          </p:cNvPr>
          <p:cNvGrpSpPr/>
          <p:nvPr/>
        </p:nvGrpSpPr>
        <p:grpSpPr>
          <a:xfrm>
            <a:off x="751293" y="1334030"/>
            <a:ext cx="7119963" cy="5211913"/>
            <a:chOff x="751293" y="1334030"/>
            <a:chExt cx="7119963" cy="5211913"/>
          </a:xfrm>
        </p:grpSpPr>
        <p:grpSp>
          <p:nvGrpSpPr>
            <p:cNvPr id="12" name="Group 11">
              <a:extLst>
                <a:ext uri="{FF2B5EF4-FFF2-40B4-BE49-F238E27FC236}">
                  <a16:creationId xmlns:a16="http://schemas.microsoft.com/office/drawing/2014/main" id="{185008C6-6396-C1B4-C5B3-AF9F05DD3520}"/>
                </a:ext>
              </a:extLst>
            </p:cNvPr>
            <p:cNvGrpSpPr/>
            <p:nvPr/>
          </p:nvGrpSpPr>
          <p:grpSpPr>
            <a:xfrm>
              <a:off x="751293" y="1334030"/>
              <a:ext cx="7119963" cy="5211913"/>
              <a:chOff x="640080" y="1476745"/>
              <a:chExt cx="7119963" cy="5211913"/>
            </a:xfrm>
          </p:grpSpPr>
          <p:pic>
            <p:nvPicPr>
              <p:cNvPr id="6" name="Picture 5">
                <a:extLst>
                  <a:ext uri="{FF2B5EF4-FFF2-40B4-BE49-F238E27FC236}">
                    <a16:creationId xmlns:a16="http://schemas.microsoft.com/office/drawing/2014/main" id="{71CBA3DC-3BB6-7A76-F9FE-8B5E74B53011}"/>
                  </a:ext>
                </a:extLst>
              </p:cNvPr>
              <p:cNvPicPr>
                <a:picLocks noChangeAspect="1"/>
              </p:cNvPicPr>
              <p:nvPr/>
            </p:nvPicPr>
            <p:blipFill>
              <a:blip r:embed="rId4"/>
              <a:stretch>
                <a:fillRect/>
              </a:stretch>
            </p:blipFill>
            <p:spPr>
              <a:xfrm>
                <a:off x="640080" y="1830229"/>
                <a:ext cx="7119963" cy="4858429"/>
              </a:xfrm>
              <a:prstGeom prst="rect">
                <a:avLst/>
              </a:prstGeom>
            </p:spPr>
          </p:pic>
          <p:sp>
            <p:nvSpPr>
              <p:cNvPr id="11" name="TextBox 10">
                <a:extLst>
                  <a:ext uri="{FF2B5EF4-FFF2-40B4-BE49-F238E27FC236}">
                    <a16:creationId xmlns:a16="http://schemas.microsoft.com/office/drawing/2014/main" id="{CF5D5FA7-ED28-0495-76FF-B8CCD8CFA94B}"/>
                  </a:ext>
                </a:extLst>
              </p:cNvPr>
              <p:cNvSpPr txBox="1"/>
              <p:nvPr/>
            </p:nvSpPr>
            <p:spPr>
              <a:xfrm>
                <a:off x="640080" y="1476745"/>
                <a:ext cx="3459892" cy="369332"/>
              </a:xfrm>
              <a:prstGeom prst="rect">
                <a:avLst/>
              </a:prstGeom>
              <a:noFill/>
            </p:spPr>
            <p:txBody>
              <a:bodyPr wrap="square" rtlCol="0">
                <a:spAutoFit/>
              </a:bodyPr>
              <a:lstStyle/>
              <a:p>
                <a:r>
                  <a:rPr lang="en-US" b="1" dirty="0"/>
                  <a:t>Visual Studio</a:t>
                </a:r>
              </a:p>
            </p:txBody>
          </p:sp>
        </p:grpSp>
        <p:sp>
          <p:nvSpPr>
            <p:cNvPr id="18" name="Rectangle: Rounded Corners 17">
              <a:extLst>
                <a:ext uri="{FF2B5EF4-FFF2-40B4-BE49-F238E27FC236}">
                  <a16:creationId xmlns:a16="http://schemas.microsoft.com/office/drawing/2014/main" id="{48A16767-11EE-8E70-E44C-B6893AAB7D97}"/>
                </a:ext>
              </a:extLst>
            </p:cNvPr>
            <p:cNvSpPr/>
            <p:nvPr/>
          </p:nvSpPr>
          <p:spPr>
            <a:xfrm>
              <a:off x="2481239" y="2971800"/>
              <a:ext cx="3892378" cy="34460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B13BE08-2FD9-EC2F-07C4-2A3A44727E77}"/>
              </a:ext>
            </a:extLst>
          </p:cNvPr>
          <p:cNvGrpSpPr/>
          <p:nvPr/>
        </p:nvGrpSpPr>
        <p:grpSpPr>
          <a:xfrm>
            <a:off x="751293" y="1334030"/>
            <a:ext cx="7949010" cy="4427480"/>
            <a:chOff x="751293" y="1334030"/>
            <a:chExt cx="7949010" cy="4427480"/>
          </a:xfrm>
        </p:grpSpPr>
        <p:grpSp>
          <p:nvGrpSpPr>
            <p:cNvPr id="14" name="Group 13">
              <a:extLst>
                <a:ext uri="{FF2B5EF4-FFF2-40B4-BE49-F238E27FC236}">
                  <a16:creationId xmlns:a16="http://schemas.microsoft.com/office/drawing/2014/main" id="{395ABF2F-1083-6EB2-741D-8C62E5106656}"/>
                </a:ext>
              </a:extLst>
            </p:cNvPr>
            <p:cNvGrpSpPr/>
            <p:nvPr/>
          </p:nvGrpSpPr>
          <p:grpSpPr>
            <a:xfrm>
              <a:off x="751293" y="1334030"/>
              <a:ext cx="7949010" cy="4427480"/>
              <a:chOff x="2671366" y="2337663"/>
              <a:chExt cx="7949010" cy="4427480"/>
            </a:xfrm>
          </p:grpSpPr>
          <p:sp>
            <p:nvSpPr>
              <p:cNvPr id="20" name="TextBox 19">
                <a:extLst>
                  <a:ext uri="{FF2B5EF4-FFF2-40B4-BE49-F238E27FC236}">
                    <a16:creationId xmlns:a16="http://schemas.microsoft.com/office/drawing/2014/main" id="{CED297B0-EDE2-3C86-F412-F15B1498474E}"/>
                  </a:ext>
                </a:extLst>
              </p:cNvPr>
              <p:cNvSpPr txBox="1"/>
              <p:nvPr/>
            </p:nvSpPr>
            <p:spPr>
              <a:xfrm>
                <a:off x="2671366" y="2337663"/>
                <a:ext cx="3459892" cy="369332"/>
              </a:xfrm>
              <a:prstGeom prst="rect">
                <a:avLst/>
              </a:prstGeom>
              <a:noFill/>
            </p:spPr>
            <p:txBody>
              <a:bodyPr wrap="square" rtlCol="0">
                <a:spAutoFit/>
              </a:bodyPr>
              <a:lstStyle/>
              <a:p>
                <a:r>
                  <a:rPr lang="en-US" b="1" dirty="0"/>
                  <a:t>Command Prompt</a:t>
                </a:r>
              </a:p>
            </p:txBody>
          </p:sp>
          <p:pic>
            <p:nvPicPr>
              <p:cNvPr id="21" name="Picture 20">
                <a:extLst>
                  <a:ext uri="{FF2B5EF4-FFF2-40B4-BE49-F238E27FC236}">
                    <a16:creationId xmlns:a16="http://schemas.microsoft.com/office/drawing/2014/main" id="{6F9E926E-BA52-AC15-B3B6-EDA653CD4F21}"/>
                  </a:ext>
                </a:extLst>
              </p:cNvPr>
              <p:cNvPicPr>
                <a:picLocks noChangeAspect="1"/>
              </p:cNvPicPr>
              <p:nvPr/>
            </p:nvPicPr>
            <p:blipFill>
              <a:blip r:embed="rId5"/>
              <a:stretch>
                <a:fillRect/>
              </a:stretch>
            </p:blipFill>
            <p:spPr>
              <a:xfrm>
                <a:off x="2733676" y="2675300"/>
                <a:ext cx="7886700" cy="4089843"/>
              </a:xfrm>
              <a:prstGeom prst="rect">
                <a:avLst/>
              </a:prstGeom>
            </p:spPr>
          </p:pic>
        </p:grpSp>
        <p:sp>
          <p:nvSpPr>
            <p:cNvPr id="19" name="Rectangle: Rounded Corners 18">
              <a:extLst>
                <a:ext uri="{FF2B5EF4-FFF2-40B4-BE49-F238E27FC236}">
                  <a16:creationId xmlns:a16="http://schemas.microsoft.com/office/drawing/2014/main" id="{0388DE97-B915-4E96-5DF6-1CCE40687A52}"/>
                </a:ext>
              </a:extLst>
            </p:cNvPr>
            <p:cNvSpPr/>
            <p:nvPr/>
          </p:nvSpPr>
          <p:spPr>
            <a:xfrm>
              <a:off x="2236573" y="2335427"/>
              <a:ext cx="3892378" cy="4077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83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04 – </a:t>
            </a:r>
            <a:r>
              <a:rPr lang="en-US" dirty="0" err="1"/>
              <a:t>Cpp</a:t>
            </a:r>
            <a:r>
              <a:rPr lang="en-US" dirty="0"/>
              <a:t> Primer</a:t>
            </a:r>
          </a:p>
        </p:txBody>
      </p:sp>
      <p:sp>
        <p:nvSpPr>
          <p:cNvPr id="4" name="Slide Number Placeholder 3">
            <a:extLst>
              <a:ext uri="{FF2B5EF4-FFF2-40B4-BE49-F238E27FC236}">
                <a16:creationId xmlns:a16="http://schemas.microsoft.com/office/drawing/2014/main" id="{11DB1A03-C7E5-43A0-AF3B-5DAF8F92E77B}"/>
              </a:ext>
            </a:extLst>
          </p:cNvPr>
          <p:cNvSpPr>
            <a:spLocks noGrp="1"/>
          </p:cNvSpPr>
          <p:nvPr>
            <p:ph type="sldNum" sz="quarter" idx="12"/>
          </p:nvPr>
        </p:nvSpPr>
        <p:spPr/>
        <p:txBody>
          <a:bodyPr/>
          <a:lstStyle/>
          <a:p>
            <a:pPr>
              <a:defRPr/>
            </a:pPr>
            <a:fld id="{A0C1462C-D640-45B3-901B-F425AA5C3674}" type="slidenum">
              <a:rPr lang="en-US" smtClean="0"/>
              <a:pPr>
                <a:defRPr/>
              </a:pPr>
              <a:t>11</a:t>
            </a:fld>
            <a:endParaRPr lang="en-US" dirty="0"/>
          </a:p>
        </p:txBody>
      </p:sp>
      <p:sp>
        <p:nvSpPr>
          <p:cNvPr id="6" name="Content Placeholder 2">
            <a:extLst>
              <a:ext uri="{FF2B5EF4-FFF2-40B4-BE49-F238E27FC236}">
                <a16:creationId xmlns:a16="http://schemas.microsoft.com/office/drawing/2014/main" id="{E76C4D9D-EB20-4F28-A141-0B89DB8E924B}"/>
              </a:ext>
            </a:extLst>
          </p:cNvPr>
          <p:cNvSpPr txBox="1">
            <a:spLocks/>
          </p:cNvSpPr>
          <p:nvPr/>
        </p:nvSpPr>
        <p:spPr bwMode="auto">
          <a:xfrm>
            <a:off x="462458" y="266700"/>
            <a:ext cx="5764171" cy="53608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spcBef>
                <a:spcPts val="0"/>
              </a:spcBef>
              <a:spcAft>
                <a:spcPts val="600"/>
              </a:spcAft>
            </a:pPr>
            <a:r>
              <a:rPr lang="en-US" sz="2000" dirty="0"/>
              <a:t>P.4 Primitive Data Types and Class Types</a:t>
            </a:r>
          </a:p>
          <a:p>
            <a:pPr lvl="1" algn="l">
              <a:spcBef>
                <a:spcPts val="0"/>
              </a:spcBef>
              <a:spcAft>
                <a:spcPts val="0"/>
              </a:spcAft>
            </a:pPr>
            <a:r>
              <a:rPr lang="en-US" sz="1600" dirty="0"/>
              <a:t>Primitive Data Types</a:t>
            </a:r>
          </a:p>
          <a:p>
            <a:pPr lvl="1" algn="l">
              <a:spcBef>
                <a:spcPts val="0"/>
              </a:spcBef>
              <a:spcAft>
                <a:spcPts val="0"/>
              </a:spcAft>
            </a:pPr>
            <a:r>
              <a:rPr lang="en-US" sz="1600" dirty="0"/>
              <a:t>Primitive-Type Variables</a:t>
            </a:r>
          </a:p>
          <a:p>
            <a:pPr lvl="1" algn="l">
              <a:spcBef>
                <a:spcPts val="0"/>
              </a:spcBef>
              <a:spcAft>
                <a:spcPts val="0"/>
              </a:spcAft>
            </a:pPr>
            <a:r>
              <a:rPr lang="en-US" sz="1600" dirty="0"/>
              <a:t>Operators</a:t>
            </a:r>
          </a:p>
          <a:p>
            <a:pPr lvl="1" algn="l">
              <a:spcBef>
                <a:spcPts val="0"/>
              </a:spcBef>
              <a:spcAft>
                <a:spcPts val="0"/>
              </a:spcAft>
            </a:pPr>
            <a:r>
              <a:rPr lang="en-US" sz="1600" dirty="0"/>
              <a:t>Postfix and Prefix Increment</a:t>
            </a:r>
          </a:p>
          <a:p>
            <a:pPr lvl="1" algn="l">
              <a:spcBef>
                <a:spcPts val="0"/>
              </a:spcBef>
              <a:spcAft>
                <a:spcPts val="0"/>
              </a:spcAft>
            </a:pPr>
            <a:r>
              <a:rPr lang="en-US" sz="1600" dirty="0"/>
              <a:t>Type Compatibility and Conversion</a:t>
            </a:r>
          </a:p>
          <a:p>
            <a:pPr>
              <a:spcBef>
                <a:spcPts val="600"/>
              </a:spcBef>
              <a:spcAft>
                <a:spcPts val="600"/>
              </a:spcAft>
            </a:pPr>
            <a:r>
              <a:rPr lang="en-US" sz="2000" dirty="0"/>
              <a:t>P.5 Objects, Pointers, and References</a:t>
            </a:r>
          </a:p>
          <a:p>
            <a:pPr lvl="1" algn="l">
              <a:spcBef>
                <a:spcPts val="0"/>
              </a:spcBef>
              <a:spcAft>
                <a:spcPts val="0"/>
              </a:spcAft>
            </a:pPr>
            <a:r>
              <a:rPr lang="en-US" sz="1600" dirty="0"/>
              <a:t>Object Lifetimes</a:t>
            </a:r>
          </a:p>
          <a:p>
            <a:pPr lvl="1" algn="l">
              <a:spcBef>
                <a:spcPts val="0"/>
              </a:spcBef>
              <a:spcAft>
                <a:spcPts val="0"/>
              </a:spcAft>
            </a:pPr>
            <a:r>
              <a:rPr lang="en-US" sz="1600" dirty="0"/>
              <a:t>Pointers</a:t>
            </a:r>
          </a:p>
          <a:p>
            <a:pPr lvl="1" algn="l">
              <a:spcBef>
                <a:spcPts val="0"/>
              </a:spcBef>
              <a:spcAft>
                <a:spcPts val="0"/>
              </a:spcAft>
            </a:pPr>
            <a:r>
              <a:rPr lang="en-US" sz="1600" dirty="0"/>
              <a:t>The Null Pointer</a:t>
            </a:r>
          </a:p>
          <a:p>
            <a:pPr lvl="1" algn="l">
              <a:spcBef>
                <a:spcPts val="0"/>
              </a:spcBef>
              <a:spcAft>
                <a:spcPts val="0"/>
              </a:spcAft>
            </a:pPr>
            <a:r>
              <a:rPr lang="en-US" sz="1600" dirty="0"/>
              <a:t>Dynamically Created Objects</a:t>
            </a:r>
          </a:p>
          <a:p>
            <a:pPr lvl="1" algn="l">
              <a:spcBef>
                <a:spcPts val="0"/>
              </a:spcBef>
              <a:spcAft>
                <a:spcPts val="0"/>
              </a:spcAft>
            </a:pPr>
            <a:r>
              <a:rPr lang="en-US" sz="1600" dirty="0"/>
              <a:t>References</a:t>
            </a:r>
          </a:p>
          <a:p>
            <a:pPr>
              <a:spcBef>
                <a:spcPts val="600"/>
              </a:spcBef>
              <a:spcAft>
                <a:spcPts val="600"/>
              </a:spcAft>
            </a:pPr>
            <a:r>
              <a:rPr lang="en-US" sz="2000" dirty="0"/>
              <a:t>P.6 Functions</a:t>
            </a:r>
          </a:p>
          <a:p>
            <a:pPr lvl="1" algn="l">
              <a:spcBef>
                <a:spcPts val="0"/>
              </a:spcBef>
              <a:spcAft>
                <a:spcPts val="0"/>
              </a:spcAft>
            </a:pPr>
            <a:r>
              <a:rPr lang="en-US" sz="1600" dirty="0"/>
              <a:t>Function Declarations</a:t>
            </a:r>
          </a:p>
          <a:p>
            <a:pPr lvl="1" algn="l">
              <a:spcBef>
                <a:spcPts val="0"/>
              </a:spcBef>
              <a:spcAft>
                <a:spcPts val="0"/>
              </a:spcAft>
            </a:pPr>
            <a:r>
              <a:rPr lang="en-US" sz="1600" dirty="0"/>
              <a:t>Call by Value Versus Call by Reference</a:t>
            </a:r>
          </a:p>
          <a:p>
            <a:pPr lvl="1" algn="l">
              <a:spcBef>
                <a:spcPts val="0"/>
              </a:spcBef>
              <a:spcAft>
                <a:spcPts val="0"/>
              </a:spcAft>
            </a:pPr>
            <a:r>
              <a:rPr lang="en-US" sz="1600" dirty="0"/>
              <a:t>Operator Functions</a:t>
            </a:r>
          </a:p>
          <a:p>
            <a:pPr lvl="1" algn="l">
              <a:spcBef>
                <a:spcPts val="0"/>
              </a:spcBef>
              <a:spcAft>
                <a:spcPts val="0"/>
              </a:spcAft>
            </a:pPr>
            <a:r>
              <a:rPr lang="en-US" sz="1600" dirty="0"/>
              <a:t>Class Member Functions and Implicit Parameters </a:t>
            </a:r>
            <a:endParaRPr lang="en-US" sz="1200" dirty="0"/>
          </a:p>
        </p:txBody>
      </p:sp>
      <p:pic>
        <p:nvPicPr>
          <p:cNvPr id="1030" name="Picture 6" descr="Boy Clipart Gif - Sahara">
            <a:extLst>
              <a:ext uri="{FF2B5EF4-FFF2-40B4-BE49-F238E27FC236}">
                <a16:creationId xmlns:a16="http://schemas.microsoft.com/office/drawing/2014/main" id="{827AA1BC-A0AF-4E4E-B043-FAE26D6CB97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6629" y="1230448"/>
            <a:ext cx="4389307" cy="345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3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Translation Units</a:t>
            </a:r>
          </a:p>
        </p:txBody>
      </p:sp>
      <p:sp>
        <p:nvSpPr>
          <p:cNvPr id="3" name="Content Placeholder 2"/>
          <p:cNvSpPr>
            <a:spLocks noGrp="1"/>
          </p:cNvSpPr>
          <p:nvPr>
            <p:ph sz="quarter" idx="1"/>
          </p:nvPr>
        </p:nvSpPr>
        <p:spPr>
          <a:xfrm>
            <a:off x="540913" y="1277644"/>
            <a:ext cx="7917287" cy="2913356"/>
          </a:xfrm>
        </p:spPr>
        <p:txBody>
          <a:bodyPr/>
          <a:lstStyle/>
          <a:p>
            <a:r>
              <a:rPr lang="en-US" dirty="0"/>
              <a:t>A </a:t>
            </a:r>
            <a:r>
              <a:rPr lang="en-US" b="1" u="sng" dirty="0"/>
              <a:t>translation unit</a:t>
            </a:r>
            <a:r>
              <a:rPr lang="en-US" dirty="0"/>
              <a:t> is the basic unit of compilation in C++.</a:t>
            </a:r>
          </a:p>
          <a:p>
            <a:pPr lvl="1"/>
            <a:r>
              <a:rPr lang="en-US" dirty="0"/>
              <a:t>It consists of the contents of a </a:t>
            </a:r>
            <a:r>
              <a:rPr lang="en-US" b="1" dirty="0"/>
              <a:t>single source file</a:t>
            </a:r>
            <a:r>
              <a:rPr lang="en-US" dirty="0"/>
              <a:t>, plus the contents of any header files directly or indirectly included by it, minus those lines that were ignored using conditional preprocessing statements.</a:t>
            </a:r>
          </a:p>
          <a:p>
            <a:pPr lvl="1"/>
            <a:r>
              <a:rPr lang="en-US" dirty="0"/>
              <a:t>A single translation unit can be compiled into an </a:t>
            </a:r>
            <a:r>
              <a:rPr lang="en-US" b="1" dirty="0"/>
              <a:t>object file</a:t>
            </a:r>
            <a:r>
              <a:rPr lang="en-US" dirty="0"/>
              <a:t>, library, or executable program.</a:t>
            </a:r>
          </a:p>
        </p:txBody>
      </p:sp>
      <p:sp>
        <p:nvSpPr>
          <p:cNvPr id="8" name="Content Placeholder 2"/>
          <p:cNvSpPr txBox="1">
            <a:spLocks/>
          </p:cNvSpPr>
          <p:nvPr/>
        </p:nvSpPr>
        <p:spPr bwMode="auto">
          <a:xfrm>
            <a:off x="543752" y="4069337"/>
            <a:ext cx="7914448" cy="2640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Objects have shared access across multiple translation units as follows:</a:t>
            </a:r>
          </a:p>
          <a:p>
            <a:pPr lvl="1"/>
            <a:r>
              <a:rPr lang="en-US" dirty="0"/>
              <a:t>Non-statically-scoped objects (like classes or functions) are shared across multiple translation units.</a:t>
            </a:r>
          </a:p>
          <a:p>
            <a:pPr lvl="1"/>
            <a:r>
              <a:rPr lang="en-US" dirty="0"/>
              <a:t>The keyword </a:t>
            </a:r>
            <a:r>
              <a:rPr lang="en-US" b="1" dirty="0">
                <a:solidFill>
                  <a:srgbClr val="FF0000"/>
                </a:solidFill>
              </a:rPr>
              <a:t>static</a:t>
            </a:r>
            <a:r>
              <a:rPr lang="en-US" dirty="0"/>
              <a:t> limits scope to the translation unit.</a:t>
            </a:r>
          </a:p>
          <a:p>
            <a:pPr lvl="1"/>
            <a:r>
              <a:rPr lang="en-US" dirty="0"/>
              <a:t>Global variables can be shared via the </a:t>
            </a:r>
            <a:r>
              <a:rPr lang="en-US" b="1" i="1" dirty="0">
                <a:solidFill>
                  <a:srgbClr val="FF0000"/>
                </a:solidFill>
              </a:rPr>
              <a:t>extern</a:t>
            </a:r>
            <a:r>
              <a:rPr lang="en-US" dirty="0">
                <a:solidFill>
                  <a:srgbClr val="0070C0"/>
                </a:solidFill>
              </a:rPr>
              <a:t> </a:t>
            </a:r>
            <a:r>
              <a:rPr lang="en-US" dirty="0"/>
              <a:t>keyword.</a:t>
            </a:r>
          </a:p>
        </p:txBody>
      </p:sp>
      <p:sp>
        <p:nvSpPr>
          <p:cNvPr id="7" name="Footer Placeholder 6"/>
          <p:cNvSpPr>
            <a:spLocks noGrp="1"/>
          </p:cNvSpPr>
          <p:nvPr>
            <p:ph type="ftr" sz="quarter" idx="11"/>
          </p:nvPr>
        </p:nvSpPr>
        <p:spPr/>
        <p:txBody>
          <a:bodyPr/>
          <a:lstStyle/>
          <a:p>
            <a:pPr>
              <a:defRPr/>
            </a:pPr>
            <a:r>
              <a:rPr lang="en-US"/>
              <a:t>C++ Primer (04)</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6152" y="1321905"/>
            <a:ext cx="1112665" cy="5410200"/>
          </a:xfrm>
          <a:prstGeom prst="rect">
            <a:avLst/>
          </a:prstGeom>
        </p:spPr>
      </p:pic>
      <p:sp>
        <p:nvSpPr>
          <p:cNvPr id="4" name="Rounded Rectangle 3"/>
          <p:cNvSpPr/>
          <p:nvPr/>
        </p:nvSpPr>
        <p:spPr>
          <a:xfrm>
            <a:off x="8637495" y="1277644"/>
            <a:ext cx="1229981" cy="154175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9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txBox="1">
            <a:spLocks/>
          </p:cNvSpPr>
          <p:nvPr/>
        </p:nvSpPr>
        <p:spPr>
          <a:xfrm>
            <a:off x="528033" y="1295400"/>
            <a:ext cx="9865217" cy="1524000"/>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t>An object is fundamentally an area of the computer’s memory containing data of some kind (data type).</a:t>
            </a:r>
          </a:p>
          <a:p>
            <a:pPr marL="709613" lvl="1" indent="-342900">
              <a:buSzPct val="100000"/>
              <a:buFont typeface="+mj-lt"/>
              <a:buAutoNum type="arabicPeriod"/>
            </a:pPr>
            <a:r>
              <a:rPr lang="en-US" sz="1600" b="1" dirty="0"/>
              <a:t>How the object is stored</a:t>
            </a:r>
          </a:p>
          <a:p>
            <a:pPr marL="709613" lvl="1" indent="-342900">
              <a:spcBef>
                <a:spcPts val="0"/>
              </a:spcBef>
              <a:buSzPct val="100000"/>
              <a:buFont typeface="+mj-lt"/>
              <a:buAutoNum type="arabicPeriod"/>
            </a:pPr>
            <a:r>
              <a:rPr lang="en-US" sz="1600" b="1" dirty="0"/>
              <a:t>What operations are legal on the object.</a:t>
            </a:r>
          </a:p>
        </p:txBody>
      </p:sp>
      <p:sp>
        <p:nvSpPr>
          <p:cNvPr id="2" name="Title 1"/>
          <p:cNvSpPr>
            <a:spLocks noGrp="1"/>
          </p:cNvSpPr>
          <p:nvPr>
            <p:ph type="title"/>
          </p:nvPr>
        </p:nvSpPr>
        <p:spPr/>
        <p:txBody>
          <a:bodyPr/>
          <a:lstStyle/>
          <a:p>
            <a:r>
              <a:rPr lang="en-US" dirty="0"/>
              <a:t>C++ Data Types</a:t>
            </a:r>
          </a:p>
        </p:txBody>
      </p:sp>
      <p:sp>
        <p:nvSpPr>
          <p:cNvPr id="3" name="Footer Placeholder 2"/>
          <p:cNvSpPr>
            <a:spLocks noGrp="1"/>
          </p:cNvSpPr>
          <p:nvPr>
            <p:ph type="ftr" sz="quarter" idx="11"/>
          </p:nvPr>
        </p:nvSpPr>
        <p:spPr/>
        <p:txBody>
          <a:bodyPr/>
          <a:lstStyle/>
          <a:p>
            <a:pPr>
              <a:defRPr/>
            </a:pPr>
            <a:r>
              <a:rPr lang="en-US"/>
              <a:t>C++ Primer (04)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13</a:t>
            </a:fld>
            <a:endParaRPr lang="en-US" dirty="0"/>
          </a:p>
        </p:txBody>
      </p:sp>
      <p:grpSp>
        <p:nvGrpSpPr>
          <p:cNvPr id="44" name="Group 43"/>
          <p:cNvGrpSpPr/>
          <p:nvPr/>
        </p:nvGrpSpPr>
        <p:grpSpPr>
          <a:xfrm>
            <a:off x="7544710" y="2367435"/>
            <a:ext cx="2945134" cy="2893898"/>
            <a:chOff x="5741666" y="2367435"/>
            <a:chExt cx="2945134" cy="2893898"/>
          </a:xfrm>
        </p:grpSpPr>
        <p:sp>
          <p:nvSpPr>
            <p:cNvPr id="11" name="TextBox 10"/>
            <p:cNvSpPr txBox="1"/>
            <p:nvPr/>
          </p:nvSpPr>
          <p:spPr>
            <a:xfrm>
              <a:off x="6894226" y="3075321"/>
              <a:ext cx="1792574" cy="707886"/>
            </a:xfrm>
            <a:prstGeom prst="rect">
              <a:avLst/>
            </a:prstGeom>
            <a:noFill/>
          </p:spPr>
          <p:txBody>
            <a:bodyPr wrap="square" rtlCol="0">
              <a:spAutoFit/>
            </a:bodyPr>
            <a:lstStyle/>
            <a:p>
              <a:pPr algn="ctr"/>
              <a:r>
                <a:rPr lang="en-US" sz="2000" b="1" dirty="0"/>
                <a:t>Derived Types</a:t>
              </a:r>
            </a:p>
          </p:txBody>
        </p:sp>
        <p:sp>
          <p:nvSpPr>
            <p:cNvPr id="15" name="TextBox 14"/>
            <p:cNvSpPr txBox="1"/>
            <p:nvPr/>
          </p:nvSpPr>
          <p:spPr>
            <a:xfrm>
              <a:off x="7239000" y="3784005"/>
              <a:ext cx="1219200" cy="1477328"/>
            </a:xfrm>
            <a:prstGeom prst="rect">
              <a:avLst/>
            </a:prstGeom>
            <a:noFill/>
          </p:spPr>
          <p:txBody>
            <a:bodyPr wrap="square" rtlCol="0">
              <a:spAutoFit/>
            </a:bodyPr>
            <a:lstStyle/>
            <a:p>
              <a:pPr algn="ctr"/>
              <a:r>
                <a:rPr lang="en-US" dirty="0"/>
                <a:t>(array)</a:t>
              </a:r>
            </a:p>
            <a:p>
              <a:pPr algn="ctr"/>
              <a:r>
                <a:rPr lang="en-US" dirty="0"/>
                <a:t>typedef</a:t>
              </a:r>
            </a:p>
            <a:p>
              <a:pPr algn="ctr"/>
              <a:r>
                <a:rPr lang="en-US" dirty="0"/>
                <a:t>function</a:t>
              </a:r>
            </a:p>
            <a:p>
              <a:pPr algn="ctr"/>
              <a:r>
                <a:rPr lang="en-US" dirty="0"/>
                <a:t>pointer</a:t>
              </a:r>
            </a:p>
            <a:p>
              <a:pPr algn="ctr"/>
              <a:r>
                <a:rPr lang="en-US" dirty="0"/>
                <a:t>reference</a:t>
              </a:r>
            </a:p>
          </p:txBody>
        </p:sp>
        <p:cxnSp>
          <p:nvCxnSpPr>
            <p:cNvPr id="18" name="Straight Arrow Connector 17"/>
            <p:cNvCxnSpPr>
              <a:cxnSpLocks/>
              <a:endCxn id="11" idx="0"/>
            </p:cNvCxnSpPr>
            <p:nvPr/>
          </p:nvCxnSpPr>
          <p:spPr>
            <a:xfrm>
              <a:off x="5741666" y="2367435"/>
              <a:ext cx="2048847" cy="7078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438912" y="2386654"/>
            <a:ext cx="2362200" cy="2597681"/>
            <a:chOff x="3236627" y="2386653"/>
            <a:chExt cx="2362200" cy="2597681"/>
          </a:xfrm>
        </p:grpSpPr>
        <p:sp>
          <p:nvSpPr>
            <p:cNvPr id="10" name="TextBox 9"/>
            <p:cNvSpPr txBox="1"/>
            <p:nvPr/>
          </p:nvSpPr>
          <p:spPr>
            <a:xfrm>
              <a:off x="3236627" y="3075321"/>
              <a:ext cx="2362200" cy="707886"/>
            </a:xfrm>
            <a:prstGeom prst="rect">
              <a:avLst/>
            </a:prstGeom>
            <a:noFill/>
          </p:spPr>
          <p:txBody>
            <a:bodyPr wrap="square" rtlCol="0">
              <a:spAutoFit/>
            </a:bodyPr>
            <a:lstStyle/>
            <a:p>
              <a:pPr algn="ctr"/>
              <a:r>
                <a:rPr lang="en-US" sz="2000" b="1" dirty="0"/>
                <a:t>User Defined Types</a:t>
              </a:r>
            </a:p>
          </p:txBody>
        </p:sp>
        <p:sp>
          <p:nvSpPr>
            <p:cNvPr id="14" name="TextBox 13"/>
            <p:cNvSpPr txBox="1"/>
            <p:nvPr/>
          </p:nvSpPr>
          <p:spPr>
            <a:xfrm>
              <a:off x="3720653" y="3784005"/>
              <a:ext cx="1524000" cy="1200329"/>
            </a:xfrm>
            <a:prstGeom prst="rect">
              <a:avLst/>
            </a:prstGeom>
            <a:noFill/>
          </p:spPr>
          <p:txBody>
            <a:bodyPr wrap="square" rtlCol="0">
              <a:spAutoFit/>
            </a:bodyPr>
            <a:lstStyle/>
            <a:p>
              <a:pPr algn="ctr"/>
              <a:r>
                <a:rPr lang="en-US" dirty="0"/>
                <a:t>struct</a:t>
              </a:r>
            </a:p>
            <a:p>
              <a:pPr algn="ctr"/>
              <a:r>
                <a:rPr lang="en-US" dirty="0"/>
                <a:t>class</a:t>
              </a:r>
            </a:p>
            <a:p>
              <a:pPr algn="ctr"/>
              <a:r>
                <a:rPr lang="en-US" dirty="0"/>
                <a:t>union</a:t>
              </a:r>
            </a:p>
            <a:p>
              <a:pPr algn="ctr"/>
              <a:r>
                <a:rPr lang="en-US" dirty="0"/>
                <a:t>enum</a:t>
              </a:r>
            </a:p>
          </p:txBody>
        </p:sp>
        <p:cxnSp>
          <p:nvCxnSpPr>
            <p:cNvPr id="19" name="Straight Arrow Connector 18"/>
            <p:cNvCxnSpPr>
              <a:cxnSpLocks/>
              <a:endCxn id="10" idx="0"/>
            </p:cNvCxnSpPr>
            <p:nvPr/>
          </p:nvCxnSpPr>
          <p:spPr>
            <a:xfrm flipH="1">
              <a:off x="4417727" y="2386653"/>
              <a:ext cx="900998" cy="6886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6367727" y="1960177"/>
            <a:ext cx="2362200" cy="400110"/>
          </a:xfrm>
          <a:prstGeom prst="rect">
            <a:avLst/>
          </a:prstGeom>
          <a:noFill/>
        </p:spPr>
        <p:txBody>
          <a:bodyPr wrap="square" rtlCol="0">
            <a:spAutoFit/>
          </a:bodyPr>
          <a:lstStyle/>
          <a:p>
            <a:pPr algn="ctr"/>
            <a:r>
              <a:rPr lang="en-US" sz="2000" b="1" dirty="0"/>
              <a:t>C++ Data Types</a:t>
            </a:r>
          </a:p>
        </p:txBody>
      </p:sp>
      <p:grpSp>
        <p:nvGrpSpPr>
          <p:cNvPr id="21" name="Group 20">
            <a:extLst>
              <a:ext uri="{FF2B5EF4-FFF2-40B4-BE49-F238E27FC236}">
                <a16:creationId xmlns:a16="http://schemas.microsoft.com/office/drawing/2014/main" id="{21A780EA-88A5-46D0-B766-E902E7967EC5}"/>
              </a:ext>
            </a:extLst>
          </p:cNvPr>
          <p:cNvGrpSpPr/>
          <p:nvPr/>
        </p:nvGrpSpPr>
        <p:grpSpPr>
          <a:xfrm>
            <a:off x="769365" y="2360287"/>
            <a:ext cx="6779462" cy="4421513"/>
            <a:chOff x="769365" y="2360287"/>
            <a:chExt cx="6779462" cy="4421513"/>
          </a:xfrm>
        </p:grpSpPr>
        <p:sp>
          <p:nvSpPr>
            <p:cNvPr id="6" name="TextBox 5"/>
            <p:cNvSpPr txBox="1"/>
            <p:nvPr/>
          </p:nvSpPr>
          <p:spPr>
            <a:xfrm>
              <a:off x="2090405" y="3075321"/>
              <a:ext cx="2362200" cy="707886"/>
            </a:xfrm>
            <a:prstGeom prst="rect">
              <a:avLst/>
            </a:prstGeom>
            <a:noFill/>
          </p:spPr>
          <p:txBody>
            <a:bodyPr wrap="square" rtlCol="0">
              <a:spAutoFit/>
            </a:bodyPr>
            <a:lstStyle/>
            <a:p>
              <a:pPr algn="ctr"/>
              <a:r>
                <a:rPr lang="en-US" sz="2000" b="1" dirty="0"/>
                <a:t>Primitive Data Types</a:t>
              </a:r>
            </a:p>
          </p:txBody>
        </p:sp>
        <p:cxnSp>
          <p:nvCxnSpPr>
            <p:cNvPr id="17" name="Straight Arrow Connector 16"/>
            <p:cNvCxnSpPr>
              <a:stCxn id="5" idx="2"/>
              <a:endCxn id="6" idx="0"/>
            </p:cNvCxnSpPr>
            <p:nvPr/>
          </p:nvCxnSpPr>
          <p:spPr>
            <a:xfrm flipH="1">
              <a:off x="3271505" y="2360287"/>
              <a:ext cx="4277322" cy="7150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382E80D-3127-44EC-9FF0-1A4BDA894C41}"/>
                </a:ext>
              </a:extLst>
            </p:cNvPr>
            <p:cNvGrpSpPr/>
            <p:nvPr/>
          </p:nvGrpSpPr>
          <p:grpSpPr>
            <a:xfrm>
              <a:off x="769365" y="3773054"/>
              <a:ext cx="4369009" cy="3008746"/>
              <a:chOff x="769365" y="3773054"/>
              <a:chExt cx="4369009" cy="3008746"/>
            </a:xfrm>
          </p:grpSpPr>
          <p:grpSp>
            <p:nvGrpSpPr>
              <p:cNvPr id="40" name="Group 39"/>
              <p:cNvGrpSpPr/>
              <p:nvPr/>
            </p:nvGrpSpPr>
            <p:grpSpPr>
              <a:xfrm>
                <a:off x="769365" y="3773054"/>
                <a:ext cx="2401794" cy="3008746"/>
                <a:chOff x="138304" y="3773054"/>
                <a:chExt cx="2401794" cy="3008746"/>
              </a:xfrm>
            </p:grpSpPr>
            <p:sp>
              <p:nvSpPr>
                <p:cNvPr id="7" name="TextBox 6"/>
                <p:cNvSpPr txBox="1"/>
                <p:nvPr/>
              </p:nvSpPr>
              <p:spPr>
                <a:xfrm>
                  <a:off x="138304" y="4319588"/>
                  <a:ext cx="1702008" cy="707886"/>
                </a:xfrm>
                <a:prstGeom prst="rect">
                  <a:avLst/>
                </a:prstGeom>
                <a:noFill/>
              </p:spPr>
              <p:txBody>
                <a:bodyPr wrap="square" rtlCol="0">
                  <a:spAutoFit/>
                </a:bodyPr>
                <a:lstStyle/>
                <a:p>
                  <a:pPr algn="ctr"/>
                  <a:r>
                    <a:rPr lang="en-US" sz="2000" b="1" dirty="0"/>
                    <a:t>Integral Types</a:t>
                  </a:r>
                </a:p>
              </p:txBody>
            </p:sp>
            <p:sp>
              <p:nvSpPr>
                <p:cNvPr id="12" name="TextBox 11"/>
                <p:cNvSpPr txBox="1"/>
                <p:nvPr/>
              </p:nvSpPr>
              <p:spPr>
                <a:xfrm>
                  <a:off x="468712" y="5027474"/>
                  <a:ext cx="990600" cy="1754326"/>
                </a:xfrm>
                <a:prstGeom prst="rect">
                  <a:avLst/>
                </a:prstGeom>
                <a:noFill/>
              </p:spPr>
              <p:txBody>
                <a:bodyPr wrap="square" rtlCol="0">
                  <a:spAutoFit/>
                </a:bodyPr>
                <a:lstStyle/>
                <a:p>
                  <a:pPr algn="ctr"/>
                  <a:r>
                    <a:rPr lang="en-US" dirty="0"/>
                    <a:t>char</a:t>
                  </a:r>
                </a:p>
                <a:p>
                  <a:pPr algn="ctr"/>
                  <a:r>
                    <a:rPr lang="en-US" dirty="0"/>
                    <a:t>short</a:t>
                  </a:r>
                </a:p>
                <a:p>
                  <a:pPr algn="ctr"/>
                  <a:r>
                    <a:rPr lang="en-US" dirty="0"/>
                    <a:t>int</a:t>
                  </a:r>
                </a:p>
                <a:p>
                  <a:pPr algn="ctr"/>
                  <a:r>
                    <a:rPr lang="en-US" dirty="0"/>
                    <a:t>long</a:t>
                  </a:r>
                </a:p>
                <a:p>
                  <a:pPr algn="ctr"/>
                  <a:r>
                    <a:rPr lang="en-US" dirty="0"/>
                    <a:t>bool</a:t>
                  </a:r>
                </a:p>
                <a:p>
                  <a:pPr algn="ctr"/>
                  <a:r>
                    <a:rPr lang="en-US" dirty="0"/>
                    <a:t>wchar_t</a:t>
                  </a:r>
                </a:p>
              </p:txBody>
            </p:sp>
            <p:cxnSp>
              <p:nvCxnSpPr>
                <p:cNvPr id="25" name="Straight Arrow Connector 24"/>
                <p:cNvCxnSpPr>
                  <a:endCxn id="7" idx="0"/>
                </p:cNvCxnSpPr>
                <p:nvPr/>
              </p:nvCxnSpPr>
              <p:spPr>
                <a:xfrm flipH="1">
                  <a:off x="989308" y="3773054"/>
                  <a:ext cx="1550790" cy="5465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163175" y="3773054"/>
                <a:ext cx="1975199" cy="946645"/>
                <a:chOff x="2532113" y="3773053"/>
                <a:chExt cx="1975199" cy="946645"/>
              </a:xfrm>
            </p:grpSpPr>
            <p:sp>
              <p:nvSpPr>
                <p:cNvPr id="8" name="TextBox 7"/>
                <p:cNvSpPr txBox="1"/>
                <p:nvPr/>
              </p:nvSpPr>
              <p:spPr>
                <a:xfrm>
                  <a:off x="3516712" y="4319588"/>
                  <a:ext cx="990600" cy="400110"/>
                </a:xfrm>
                <a:prstGeom prst="rect">
                  <a:avLst/>
                </a:prstGeom>
                <a:noFill/>
              </p:spPr>
              <p:txBody>
                <a:bodyPr wrap="square" rtlCol="0">
                  <a:spAutoFit/>
                </a:bodyPr>
                <a:lstStyle/>
                <a:p>
                  <a:pPr algn="ctr"/>
                  <a:r>
                    <a:rPr lang="en-US" sz="2000" b="1" dirty="0"/>
                    <a:t>void</a:t>
                  </a:r>
                </a:p>
              </p:txBody>
            </p:sp>
            <p:cxnSp>
              <p:nvCxnSpPr>
                <p:cNvPr id="26" name="Straight Arrow Connector 25"/>
                <p:cNvCxnSpPr/>
                <p:nvPr/>
              </p:nvCxnSpPr>
              <p:spPr>
                <a:xfrm>
                  <a:off x="2532113" y="3773053"/>
                  <a:ext cx="1479899" cy="5465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458569" y="3799420"/>
                <a:ext cx="1702008" cy="2151384"/>
                <a:chOff x="1827508" y="3799420"/>
                <a:chExt cx="1702008" cy="2151384"/>
              </a:xfrm>
            </p:grpSpPr>
            <p:sp>
              <p:nvSpPr>
                <p:cNvPr id="9" name="TextBox 8"/>
                <p:cNvSpPr txBox="1"/>
                <p:nvPr/>
              </p:nvSpPr>
              <p:spPr>
                <a:xfrm>
                  <a:off x="1827508" y="4319588"/>
                  <a:ext cx="1702008" cy="707886"/>
                </a:xfrm>
                <a:prstGeom prst="rect">
                  <a:avLst/>
                </a:prstGeom>
                <a:noFill/>
              </p:spPr>
              <p:txBody>
                <a:bodyPr wrap="square" rtlCol="0">
                  <a:spAutoFit/>
                </a:bodyPr>
                <a:lstStyle/>
                <a:p>
                  <a:pPr algn="ctr"/>
                  <a:r>
                    <a:rPr lang="en-US" sz="2000" b="1" dirty="0"/>
                    <a:t>Floating Types</a:t>
                  </a:r>
                </a:p>
              </p:txBody>
            </p:sp>
            <p:sp>
              <p:nvSpPr>
                <p:cNvPr id="13" name="TextBox 12"/>
                <p:cNvSpPr txBox="1"/>
                <p:nvPr/>
              </p:nvSpPr>
              <p:spPr>
                <a:xfrm>
                  <a:off x="1938854" y="5027474"/>
                  <a:ext cx="1524000" cy="923330"/>
                </a:xfrm>
                <a:prstGeom prst="rect">
                  <a:avLst/>
                </a:prstGeom>
                <a:noFill/>
              </p:spPr>
              <p:txBody>
                <a:bodyPr wrap="square" rtlCol="0">
                  <a:spAutoFit/>
                </a:bodyPr>
                <a:lstStyle/>
                <a:p>
                  <a:pPr algn="ctr"/>
                  <a:r>
                    <a:rPr lang="en-US" dirty="0"/>
                    <a:t>float</a:t>
                  </a:r>
                </a:p>
                <a:p>
                  <a:pPr algn="ctr"/>
                  <a:r>
                    <a:rPr lang="en-US" dirty="0"/>
                    <a:t>double</a:t>
                  </a:r>
                </a:p>
                <a:p>
                  <a:pPr algn="ctr"/>
                  <a:r>
                    <a:rPr lang="en-US" dirty="0"/>
                    <a:t>long double</a:t>
                  </a:r>
                </a:p>
              </p:txBody>
            </p:sp>
            <p:cxnSp>
              <p:nvCxnSpPr>
                <p:cNvPr id="27" name="Straight Arrow Connector 26"/>
                <p:cNvCxnSpPr/>
                <p:nvPr/>
              </p:nvCxnSpPr>
              <p:spPr>
                <a:xfrm>
                  <a:off x="2532113" y="3799420"/>
                  <a:ext cx="0" cy="520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9922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Precedence/Associativity</a:t>
            </a:r>
          </a:p>
        </p:txBody>
      </p:sp>
      <p:sp>
        <p:nvSpPr>
          <p:cNvPr id="4" name="Footer Placeholder 3"/>
          <p:cNvSpPr>
            <a:spLocks noGrp="1"/>
          </p:cNvSpPr>
          <p:nvPr>
            <p:ph type="ftr" sz="quarter" idx="11"/>
          </p:nvPr>
        </p:nvSpPr>
        <p:spPr>
          <a:xfrm>
            <a:off x="4343401" y="884305"/>
            <a:ext cx="5421313" cy="365125"/>
          </a:xfrm>
        </p:spPr>
        <p:txBody>
          <a:bodyPr/>
          <a:lstStyle/>
          <a:p>
            <a:pPr>
              <a:defRPr/>
            </a:pPr>
            <a:r>
              <a:rPr lang="en-US"/>
              <a:t>C++ Primer (04)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graphicFrame>
        <p:nvGraphicFramePr>
          <p:cNvPr id="6" name="Group 72"/>
          <p:cNvGraphicFramePr>
            <a:graphicFrameLocks noGrp="1"/>
          </p:cNvGraphicFramePr>
          <p:nvPr>
            <p:extLst>
              <p:ext uri="{D42A27DB-BD31-4B8C-83A1-F6EECF244321}">
                <p14:modId xmlns:p14="http://schemas.microsoft.com/office/powerpoint/2010/main" val="3704662867"/>
              </p:ext>
            </p:extLst>
          </p:nvPr>
        </p:nvGraphicFramePr>
        <p:xfrm>
          <a:off x="978794" y="1647419"/>
          <a:ext cx="9079606" cy="4829580"/>
        </p:xfrm>
        <a:graphic>
          <a:graphicData uri="http://schemas.openxmlformats.org/drawingml/2006/table">
            <a:tbl>
              <a:tblPr/>
              <a:tblGrid>
                <a:gridCol w="6706284">
                  <a:extLst>
                    <a:ext uri="{9D8B030D-6E8A-4147-A177-3AD203B41FA5}">
                      <a16:colId xmlns:a16="http://schemas.microsoft.com/office/drawing/2014/main" val="20000"/>
                    </a:ext>
                  </a:extLst>
                </a:gridCol>
                <a:gridCol w="2373322">
                  <a:extLst>
                    <a:ext uri="{9D8B030D-6E8A-4147-A177-3AD203B41FA5}">
                      <a16:colId xmlns:a16="http://schemas.microsoft.com/office/drawing/2014/main" val="20001"/>
                    </a:ext>
                  </a:extLst>
                </a:gridCol>
              </a:tblGrid>
              <a:tr h="34902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Arial" charset="0"/>
                        </a:rPr>
                        <a:t>OPERATORS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Arial" charset="0"/>
                        </a:rPr>
                        <a:t>ASSOCIATIVITY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 ]    -&gt;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   --   +   -   *   &amp;  (</a:t>
                      </a:r>
                      <a:r>
                        <a:rPr kumimoji="0" lang="en-US" sz="1600" b="1" i="1" u="none" strike="noStrike" cap="none" normalizeH="0" baseline="0" dirty="0">
                          <a:ln>
                            <a:noFill/>
                          </a:ln>
                          <a:solidFill>
                            <a:schemeClr val="tx1"/>
                          </a:solidFill>
                          <a:effectLst/>
                          <a:latin typeface="Courier New" pitchFamily="49" charset="0"/>
                        </a:rPr>
                        <a:t>type</a:t>
                      </a:r>
                      <a:r>
                        <a:rPr kumimoji="0" lang="en-US" sz="1600" b="1" i="0" u="none" strike="noStrike" cap="none" normalizeH="0" baseline="0" dirty="0">
                          <a:ln>
                            <a:noFill/>
                          </a:ln>
                          <a:solidFill>
                            <a:schemeClr val="tx1"/>
                          </a:solidFill>
                          <a:effectLst/>
                          <a:latin typeface="Courier New" pitchFamily="49" charset="0"/>
                        </a:rPr>
                        <a:t>) sizeof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right to left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&lt;&lt;    &gt;&gt;</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&lt;    &lt;=    &gt;    &gt;=</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Courier New" pitchFamily="49" charset="0"/>
                        </a:rPr>
                        <a:t>&amp;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&amp;&amp;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right to left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  +=  -=  *=  /=  %=  &amp;=  ^=  |=  &lt;&lt;=  &gt;&gt;=</a:t>
                      </a:r>
                      <a:endParaRPr kumimoji="0" lang="en-US" sz="1600" b="1" i="0" u="none" strike="noStrike" cap="none" normalizeH="0" baseline="0" dirty="0">
                        <a:ln>
                          <a:noFill/>
                        </a:ln>
                        <a:solidFill>
                          <a:schemeClr val="tx1"/>
                        </a:solidFill>
                        <a:effectLst/>
                        <a:latin typeface="Courier New" pitchFamily="49"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Courier New" pitchFamily="49" charset="0"/>
                        </a:rPr>
                        <a:t>right to left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98254">
                <a:tc>
                  <a:txBody>
                    <a:bodyPr/>
                    <a:lstStyle/>
                    <a:p>
                      <a:pPr marL="0" marR="0" lvl="0" indent="0" algn="l"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Courier New" pitchFamily="49"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Courier New" pitchFamily="49" charset="0"/>
                        </a:rPr>
                        <a:t>left to right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grpSp>
        <p:nvGrpSpPr>
          <p:cNvPr id="18" name="Group 17"/>
          <p:cNvGrpSpPr/>
          <p:nvPr/>
        </p:nvGrpSpPr>
        <p:grpSpPr>
          <a:xfrm>
            <a:off x="978794" y="2256190"/>
            <a:ext cx="9079606" cy="1730024"/>
            <a:chOff x="64393" y="2812774"/>
            <a:chExt cx="9079606" cy="1730024"/>
          </a:xfrm>
        </p:grpSpPr>
        <p:sp>
          <p:nvSpPr>
            <p:cNvPr id="19" name="AutoShape 5"/>
            <p:cNvSpPr>
              <a:spLocks noChangeArrowheads="1"/>
            </p:cNvSpPr>
            <p:nvPr/>
          </p:nvSpPr>
          <p:spPr bwMode="auto">
            <a:xfrm>
              <a:off x="64393" y="2812774"/>
              <a:ext cx="9079606" cy="325579"/>
            </a:xfrm>
            <a:prstGeom prst="roundRect">
              <a:avLst>
                <a:gd name="adj" fmla="val 16667"/>
              </a:avLst>
            </a:prstGeom>
            <a:solidFill>
              <a:srgbClr val="FF0000">
                <a:alpha val="10000"/>
              </a:srgbClr>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ClrTx/>
                <a:buSzTx/>
                <a:buFontTx/>
                <a:buNone/>
              </a:pPr>
              <a:endParaRPr lang="en-US" sz="2400">
                <a:solidFill>
                  <a:srgbClr val="000000"/>
                </a:solidFill>
                <a:latin typeface="Tahoma" pitchFamily="34" charset="0"/>
              </a:endParaRPr>
            </a:p>
          </p:txBody>
        </p:sp>
        <p:sp>
          <p:nvSpPr>
            <p:cNvPr id="20" name="AutoShape 8"/>
            <p:cNvSpPr>
              <a:spLocks noChangeArrowheads="1"/>
            </p:cNvSpPr>
            <p:nvPr/>
          </p:nvSpPr>
          <p:spPr bwMode="auto">
            <a:xfrm>
              <a:off x="5872857" y="3974080"/>
              <a:ext cx="3017557" cy="568718"/>
            </a:xfrm>
            <a:prstGeom prst="wedgeRoundRectCallout">
              <a:avLst>
                <a:gd name="adj1" fmla="val -66499"/>
                <a:gd name="adj2" fmla="val -182875"/>
                <a:gd name="adj3" fmla="val 16667"/>
              </a:avLst>
            </a:prstGeom>
            <a:solidFill>
              <a:srgbClr val="FFFF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spcBef>
                  <a:spcPct val="0"/>
                </a:spcBef>
                <a:buClrTx/>
                <a:buSzTx/>
                <a:buFontTx/>
                <a:buNone/>
              </a:pPr>
              <a:r>
                <a:rPr lang="en-US" sz="1600" b="1" dirty="0">
                  <a:solidFill>
                    <a:srgbClr val="000000"/>
                  </a:solidFill>
                  <a:latin typeface="Comic Sans MS" pitchFamily="66" charset="0"/>
                </a:rPr>
                <a:t>Unary operators associate right to left.</a:t>
              </a:r>
            </a:p>
          </p:txBody>
        </p:sp>
      </p:grpSp>
    </p:spTree>
    <p:extLst>
      <p:ext uri="{BB962C8B-B14F-4D97-AF65-F5344CB8AC3E}">
        <p14:creationId xmlns:p14="http://schemas.microsoft.com/office/powerpoint/2010/main" val="9439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P.5 Objects, Pointers, and References</a:t>
            </a:r>
          </a:p>
        </p:txBody>
      </p:sp>
      <p:sp>
        <p:nvSpPr>
          <p:cNvPr id="4" name="Slide Number Placeholder 3"/>
          <p:cNvSpPr>
            <a:spLocks noGrp="1"/>
          </p:cNvSpPr>
          <p:nvPr>
            <p:ph type="sldNum" sz="quarter" idx="12"/>
          </p:nvPr>
        </p:nvSpPr>
        <p:spPr/>
        <p:txBody>
          <a:bodyPr/>
          <a:lstStyle/>
          <a:p>
            <a:pPr>
              <a:defRPr/>
            </a:pPr>
            <a:fld id="{A0C1462C-D640-45B3-901B-F425AA5C3674}" type="slidenum">
              <a:rPr lang="en-US" smtClean="0"/>
              <a:pPr>
                <a:defRPr/>
              </a:pPr>
              <a:t>15</a:t>
            </a:fld>
            <a:endParaRPr lang="en-US" dirty="0"/>
          </a:p>
        </p:txBody>
      </p:sp>
      <p:sp>
        <p:nvSpPr>
          <p:cNvPr id="7" name="Content Placeholder 2"/>
          <p:cNvSpPr txBox="1">
            <a:spLocks/>
          </p:cNvSpPr>
          <p:nvPr/>
        </p:nvSpPr>
        <p:spPr bwMode="auto">
          <a:xfrm>
            <a:off x="1219200" y="304800"/>
            <a:ext cx="4628322"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a:t>P.5 Objects, Pointers, and References</a:t>
            </a:r>
          </a:p>
          <a:p>
            <a:pPr marL="0" lvl="1"/>
            <a:r>
              <a:rPr lang="en-US" dirty="0"/>
              <a:t>Object Lifetimes</a:t>
            </a:r>
          </a:p>
          <a:p>
            <a:pPr marL="0" lvl="1"/>
            <a:r>
              <a:rPr lang="en-US" dirty="0"/>
              <a:t>Pointers</a:t>
            </a:r>
          </a:p>
          <a:p>
            <a:pPr marL="0" lvl="1"/>
            <a:r>
              <a:rPr lang="en-US" dirty="0"/>
              <a:t>The Null Pointer</a:t>
            </a:r>
          </a:p>
          <a:p>
            <a:pPr marL="0" lvl="1"/>
            <a:r>
              <a:rPr lang="en-US" dirty="0"/>
              <a:t>Dynamically Created Objects</a:t>
            </a:r>
          </a:p>
          <a:p>
            <a:pPr marL="0" lvl="1"/>
            <a:r>
              <a:rPr lang="en-US" dirty="0"/>
              <a:t>References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47800"/>
            <a:ext cx="3566160" cy="2971800"/>
          </a:xfrm>
          <a:prstGeom prst="rect">
            <a:avLst/>
          </a:prstGeom>
        </p:spPr>
      </p:pic>
    </p:spTree>
    <p:extLst>
      <p:ext uri="{BB962C8B-B14F-4D97-AF65-F5344CB8AC3E}">
        <p14:creationId xmlns:p14="http://schemas.microsoft.com/office/powerpoint/2010/main" val="307349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1826" name="Rectangle 2"/>
          <p:cNvSpPr>
            <a:spLocks noGrp="1" noChangeArrowheads="1"/>
          </p:cNvSpPr>
          <p:nvPr>
            <p:ph type="title"/>
          </p:nvPr>
        </p:nvSpPr>
        <p:spPr/>
        <p:txBody>
          <a:bodyPr/>
          <a:lstStyle/>
          <a:p>
            <a:r>
              <a:rPr lang="en-US" dirty="0"/>
              <a:t>Pointers</a:t>
            </a:r>
          </a:p>
        </p:txBody>
      </p:sp>
      <p:sp>
        <p:nvSpPr>
          <p:cNvPr id="3021827" name="Rectangle 3"/>
          <p:cNvSpPr>
            <a:spLocks noGrp="1" noChangeArrowheads="1"/>
          </p:cNvSpPr>
          <p:nvPr>
            <p:ph type="body" idx="1"/>
          </p:nvPr>
        </p:nvSpPr>
        <p:spPr>
          <a:xfrm>
            <a:off x="642310" y="1233490"/>
            <a:ext cx="9828213" cy="3769752"/>
          </a:xfrm>
        </p:spPr>
        <p:txBody>
          <a:bodyPr/>
          <a:lstStyle/>
          <a:p>
            <a:pPr>
              <a:spcBef>
                <a:spcPts val="0"/>
              </a:spcBef>
            </a:pPr>
            <a:r>
              <a:rPr lang="en-US" dirty="0"/>
              <a:t>A </a:t>
            </a:r>
            <a:r>
              <a:rPr lang="en-US" b="1" u="sng" dirty="0"/>
              <a:t>pointer is a memory address</a:t>
            </a:r>
            <a:r>
              <a:rPr lang="en-US" dirty="0"/>
              <a:t>.</a:t>
            </a:r>
          </a:p>
          <a:p>
            <a:pPr lvl="1">
              <a:spcBef>
                <a:spcPts val="600"/>
              </a:spcBef>
            </a:pPr>
            <a:r>
              <a:rPr lang="en-US" dirty="0"/>
              <a:t>With pointers</a:t>
            </a:r>
          </a:p>
          <a:p>
            <a:pPr lvl="2">
              <a:spcBef>
                <a:spcPts val="0"/>
              </a:spcBef>
            </a:pPr>
            <a:r>
              <a:rPr lang="en-US" dirty="0"/>
              <a:t>functions can indirectly access variables.</a:t>
            </a:r>
          </a:p>
          <a:p>
            <a:pPr lvl="2">
              <a:spcBef>
                <a:spcPts val="0"/>
              </a:spcBef>
            </a:pPr>
            <a:r>
              <a:rPr lang="en-US" dirty="0"/>
              <a:t>functions can modify the arguments passed by the caller function.</a:t>
            </a:r>
          </a:p>
          <a:p>
            <a:pPr lvl="2">
              <a:spcBef>
                <a:spcPts val="0"/>
              </a:spcBef>
            </a:pPr>
            <a:r>
              <a:rPr lang="en-US" dirty="0"/>
              <a:t>sophisticated data structures can grow and shrink at run-time.</a:t>
            </a:r>
          </a:p>
          <a:p>
            <a:pPr lvl="1">
              <a:spcBef>
                <a:spcPts val="600"/>
              </a:spcBef>
            </a:pPr>
            <a:r>
              <a:rPr lang="en-US" dirty="0"/>
              <a:t>Arrays and pointers are closely related.</a:t>
            </a:r>
          </a:p>
          <a:p>
            <a:pPr lvl="2">
              <a:spcBef>
                <a:spcPts val="0"/>
              </a:spcBef>
            </a:pPr>
            <a:r>
              <a:rPr lang="en-US" dirty="0"/>
              <a:t>Array pointers enable us to process groups of data such as vectors, lists, and strings.</a:t>
            </a:r>
          </a:p>
          <a:p>
            <a:pPr>
              <a:spcBef>
                <a:spcPts val="600"/>
              </a:spcBef>
            </a:pPr>
            <a:r>
              <a:rPr lang="en-US" dirty="0"/>
              <a:t>A </a:t>
            </a:r>
            <a:r>
              <a:rPr lang="en-US" b="1" u="sng" dirty="0"/>
              <a:t>pointer variable </a:t>
            </a:r>
            <a:r>
              <a:rPr lang="en-US" dirty="0"/>
              <a:t>contains a memory address.</a:t>
            </a:r>
          </a:p>
          <a:p>
            <a:pPr lvl="1">
              <a:spcBef>
                <a:spcPts val="600"/>
              </a:spcBef>
            </a:pPr>
            <a:r>
              <a:rPr lang="en-US" dirty="0"/>
              <a:t>Associated with a pointer variable is the </a:t>
            </a:r>
            <a:r>
              <a:rPr lang="en-US" i="1" dirty="0"/>
              <a:t>type</a:t>
            </a:r>
            <a:r>
              <a:rPr lang="en-US" dirty="0"/>
              <a:t> of value to which it points.</a:t>
            </a:r>
          </a:p>
          <a:p>
            <a:pPr lvl="1">
              <a:spcBef>
                <a:spcPts val="0"/>
              </a:spcBef>
            </a:pPr>
            <a:r>
              <a:rPr lang="en-US" dirty="0"/>
              <a:t>The asterisk (*) indicates that the following identifier is a pointer variable.</a:t>
            </a:r>
          </a:p>
          <a:p>
            <a:pPr lvl="1">
              <a:spcBef>
                <a:spcPts val="0"/>
              </a:spcBef>
            </a:pPr>
            <a:r>
              <a:rPr lang="en-US" dirty="0"/>
              <a:t>The ampersand (&amp;) returns a pointer (address) to the following identifier.</a:t>
            </a:r>
          </a:p>
        </p:txBody>
      </p:sp>
      <p:sp>
        <p:nvSpPr>
          <p:cNvPr id="6" name="Footer Placeholder 5"/>
          <p:cNvSpPr>
            <a:spLocks noGrp="1"/>
          </p:cNvSpPr>
          <p:nvPr>
            <p:ph type="ftr" sz="quarter" idx="11"/>
          </p:nvPr>
        </p:nvSpPr>
        <p:spPr/>
        <p:txBody>
          <a:bodyPr/>
          <a:lstStyle/>
          <a:p>
            <a:pPr>
              <a:defRPr/>
            </a:pPr>
            <a:r>
              <a:rPr lang="en-US"/>
              <a:t>C++ Primer (04)</a:t>
            </a:r>
            <a:endParaRPr lang="en-US" dirty="0"/>
          </a:p>
        </p:txBody>
      </p:sp>
      <p:sp>
        <p:nvSpPr>
          <p:cNvPr id="7" name="Slide Number Placeholder 6"/>
          <p:cNvSpPr>
            <a:spLocks noGrp="1"/>
          </p:cNvSpPr>
          <p:nvPr>
            <p:ph type="sldNum" sz="quarter" idx="12"/>
          </p:nvPr>
        </p:nvSpPr>
        <p:spPr/>
        <p:txBody>
          <a:bodyPr>
            <a:normAutofit fontScale="92500" lnSpcReduction="20000"/>
          </a:bodyPr>
          <a:lstStyle/>
          <a:p>
            <a:pPr>
              <a:defRPr/>
            </a:pPr>
            <a:fld id="{0D7B5496-982B-480A-8085-B08F2CA91C21}" type="slidenum">
              <a:rPr lang="en-US" smtClean="0"/>
              <a:pPr>
                <a:defRPr/>
              </a:pPr>
              <a:t>16</a:t>
            </a:fld>
            <a:endParaRPr lang="en-US" dirty="0"/>
          </a:p>
        </p:txBody>
      </p:sp>
      <p:grpSp>
        <p:nvGrpSpPr>
          <p:cNvPr id="23" name="Group 22">
            <a:extLst>
              <a:ext uri="{FF2B5EF4-FFF2-40B4-BE49-F238E27FC236}">
                <a16:creationId xmlns:a16="http://schemas.microsoft.com/office/drawing/2014/main" id="{6AD9EC43-4592-4408-BCED-27BC185906B6}"/>
              </a:ext>
            </a:extLst>
          </p:cNvPr>
          <p:cNvGrpSpPr/>
          <p:nvPr/>
        </p:nvGrpSpPr>
        <p:grpSpPr>
          <a:xfrm>
            <a:off x="1608915" y="5153738"/>
            <a:ext cx="4966827" cy="327782"/>
            <a:chOff x="1608915" y="5153738"/>
            <a:chExt cx="4966827" cy="327782"/>
          </a:xfrm>
        </p:grpSpPr>
        <p:sp>
          <p:nvSpPr>
            <p:cNvPr id="2" name="Rectangle 1"/>
            <p:cNvSpPr/>
            <p:nvPr/>
          </p:nvSpPr>
          <p:spPr>
            <a:xfrm>
              <a:off x="1608915" y="5153738"/>
              <a:ext cx="2955380" cy="327782"/>
            </a:xfrm>
            <a:prstGeom prst="rect">
              <a:avLst/>
            </a:prstGeom>
            <a:noFill/>
          </p:spPr>
          <p:txBody>
            <a:bodyPr wrap="square">
              <a:spAutoFit/>
            </a:bodyPr>
            <a:lstStyle/>
            <a:p>
              <a:pPr marL="0" lvl="1">
                <a:lnSpc>
                  <a:spcPct val="80000"/>
                </a:lnSpc>
              </a:pPr>
              <a:r>
                <a:rPr lang="en-US" b="1" dirty="0">
                  <a:latin typeface="Courier New" pitchFamily="49" charset="0"/>
                </a:rPr>
                <a:t>int var = 10;</a:t>
              </a:r>
            </a:p>
          </p:txBody>
        </p:sp>
        <p:grpSp>
          <p:nvGrpSpPr>
            <p:cNvPr id="4" name="Group 3">
              <a:extLst>
                <a:ext uri="{FF2B5EF4-FFF2-40B4-BE49-F238E27FC236}">
                  <a16:creationId xmlns:a16="http://schemas.microsoft.com/office/drawing/2014/main" id="{7B93510D-581B-418B-A1F6-04D48394BA20}"/>
                </a:ext>
              </a:extLst>
            </p:cNvPr>
            <p:cNvGrpSpPr/>
            <p:nvPr/>
          </p:nvGrpSpPr>
          <p:grpSpPr>
            <a:xfrm>
              <a:off x="5486417" y="5198201"/>
              <a:ext cx="1089325" cy="273709"/>
              <a:chOff x="5486417" y="5198201"/>
              <a:chExt cx="1089325" cy="273709"/>
            </a:xfrm>
          </p:grpSpPr>
          <p:sp>
            <p:nvSpPr>
              <p:cNvPr id="10" name="TextBox 9">
                <a:extLst>
                  <a:ext uri="{FF2B5EF4-FFF2-40B4-BE49-F238E27FC236}">
                    <a16:creationId xmlns:a16="http://schemas.microsoft.com/office/drawing/2014/main" id="{F7464D35-537C-4DC2-986A-23E8BE6B40D1}"/>
                  </a:ext>
                </a:extLst>
              </p:cNvPr>
              <p:cNvSpPr txBox="1"/>
              <p:nvPr/>
            </p:nvSpPr>
            <p:spPr>
              <a:xfrm>
                <a:off x="5486417" y="5260279"/>
                <a:ext cx="326341" cy="153888"/>
              </a:xfrm>
              <a:prstGeom prst="rect">
                <a:avLst/>
              </a:prstGeom>
              <a:noFill/>
            </p:spPr>
            <p:txBody>
              <a:bodyPr wrap="square" lIns="0" tIns="0" rIns="0" bIns="0" rtlCol="0">
                <a:spAutoFit/>
              </a:bodyPr>
              <a:lstStyle/>
              <a:p>
                <a:pPr algn="r"/>
                <a:r>
                  <a:rPr lang="en-US" sz="1000" b="1" dirty="0">
                    <a:latin typeface="+mj-lt"/>
                    <a:cs typeface="Courier New" panose="02070309020205020404" pitchFamily="49" charset="0"/>
                    <a:sym typeface="Symbol"/>
                  </a:rPr>
                  <a:t>var:</a:t>
                </a:r>
                <a:endParaRPr lang="en-US" sz="1000" b="1" dirty="0">
                  <a:latin typeface="+mj-lt"/>
                  <a:cs typeface="Courier New" panose="02070309020205020404" pitchFamily="49" charset="0"/>
                </a:endParaRPr>
              </a:p>
            </p:txBody>
          </p:sp>
          <p:sp>
            <p:nvSpPr>
              <p:cNvPr id="18" name="Rectangle 17">
                <a:extLst>
                  <a:ext uri="{FF2B5EF4-FFF2-40B4-BE49-F238E27FC236}">
                    <a16:creationId xmlns:a16="http://schemas.microsoft.com/office/drawing/2014/main" id="{1E88B240-3C70-4B53-862A-186C76201840}"/>
                  </a:ext>
                </a:extLst>
              </p:cNvPr>
              <p:cNvSpPr/>
              <p:nvPr/>
            </p:nvSpPr>
            <p:spPr>
              <a:xfrm>
                <a:off x="5844222" y="5198201"/>
                <a:ext cx="731520" cy="273709"/>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10</a:t>
                </a:r>
              </a:p>
            </p:txBody>
          </p:sp>
        </p:grpSp>
      </p:grpSp>
      <p:grpSp>
        <p:nvGrpSpPr>
          <p:cNvPr id="28" name="Group 27">
            <a:extLst>
              <a:ext uri="{FF2B5EF4-FFF2-40B4-BE49-F238E27FC236}">
                <a16:creationId xmlns:a16="http://schemas.microsoft.com/office/drawing/2014/main" id="{8101E944-8847-47DB-994E-896D1A0FE04F}"/>
              </a:ext>
            </a:extLst>
          </p:cNvPr>
          <p:cNvGrpSpPr/>
          <p:nvPr/>
        </p:nvGrpSpPr>
        <p:grpSpPr>
          <a:xfrm>
            <a:off x="1608915" y="5298733"/>
            <a:ext cx="5299281" cy="747033"/>
            <a:chOff x="1608915" y="5298733"/>
            <a:chExt cx="5299281" cy="747033"/>
          </a:xfrm>
        </p:grpSpPr>
        <p:sp>
          <p:nvSpPr>
            <p:cNvPr id="8" name="Rectangle 7">
              <a:extLst>
                <a:ext uri="{FF2B5EF4-FFF2-40B4-BE49-F238E27FC236}">
                  <a16:creationId xmlns:a16="http://schemas.microsoft.com/office/drawing/2014/main" id="{A580805D-9F56-4B87-BB71-3E6D03008166}"/>
                </a:ext>
              </a:extLst>
            </p:cNvPr>
            <p:cNvSpPr/>
            <p:nvPr/>
          </p:nvSpPr>
          <p:spPr>
            <a:xfrm>
              <a:off x="1608915" y="5539750"/>
              <a:ext cx="2955380" cy="327782"/>
            </a:xfrm>
            <a:prstGeom prst="rect">
              <a:avLst/>
            </a:prstGeom>
            <a:noFill/>
          </p:spPr>
          <p:txBody>
            <a:bodyPr wrap="square">
              <a:spAutoFit/>
            </a:bodyPr>
            <a:lstStyle/>
            <a:p>
              <a:pPr marL="0" lvl="1">
                <a:lnSpc>
                  <a:spcPct val="80000"/>
                </a:lnSpc>
              </a:pPr>
              <a:r>
                <a:rPr lang="en-US" b="1" dirty="0">
                  <a:latin typeface="Courier New" pitchFamily="49" charset="0"/>
                </a:rPr>
                <a:t>int *</a:t>
              </a:r>
              <a:r>
                <a:rPr lang="en-US" b="1" dirty="0" err="1">
                  <a:latin typeface="Courier New" pitchFamily="49" charset="0"/>
                </a:rPr>
                <a:t>ptr</a:t>
              </a:r>
              <a:r>
                <a:rPr lang="en-US" b="1" dirty="0">
                  <a:latin typeface="Courier New" pitchFamily="49" charset="0"/>
                </a:rPr>
                <a:t> = &amp;var;</a:t>
              </a:r>
            </a:p>
          </p:txBody>
        </p:sp>
        <p:grpSp>
          <p:nvGrpSpPr>
            <p:cNvPr id="5" name="Group 4">
              <a:extLst>
                <a:ext uri="{FF2B5EF4-FFF2-40B4-BE49-F238E27FC236}">
                  <a16:creationId xmlns:a16="http://schemas.microsoft.com/office/drawing/2014/main" id="{A2D68E57-C5FC-4BFE-8DB1-FDCFEEBAD988}"/>
                </a:ext>
              </a:extLst>
            </p:cNvPr>
            <p:cNvGrpSpPr/>
            <p:nvPr/>
          </p:nvGrpSpPr>
          <p:grpSpPr>
            <a:xfrm>
              <a:off x="5486408" y="5771446"/>
              <a:ext cx="1089334" cy="274320"/>
              <a:chOff x="5486408" y="5749983"/>
              <a:chExt cx="1089334" cy="274320"/>
            </a:xfrm>
          </p:grpSpPr>
          <p:sp>
            <p:nvSpPr>
              <p:cNvPr id="12" name="Rectangle 11">
                <a:extLst>
                  <a:ext uri="{FF2B5EF4-FFF2-40B4-BE49-F238E27FC236}">
                    <a16:creationId xmlns:a16="http://schemas.microsoft.com/office/drawing/2014/main" id="{79D929F3-1EDC-4918-8ACE-0E8109B947A2}"/>
                  </a:ext>
                </a:extLst>
              </p:cNvPr>
              <p:cNvSpPr/>
              <p:nvPr/>
            </p:nvSpPr>
            <p:spPr>
              <a:xfrm>
                <a:off x="5844222" y="5749983"/>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178813-E412-4A3C-90BC-8B382DF68277}"/>
                  </a:ext>
                </a:extLst>
              </p:cNvPr>
              <p:cNvSpPr txBox="1"/>
              <p:nvPr/>
            </p:nvSpPr>
            <p:spPr>
              <a:xfrm>
                <a:off x="5486408" y="5807969"/>
                <a:ext cx="326341" cy="153888"/>
              </a:xfrm>
              <a:prstGeom prst="rect">
                <a:avLst/>
              </a:prstGeom>
              <a:noFill/>
            </p:spPr>
            <p:txBody>
              <a:bodyPr wrap="square" lIns="0" tIns="0" rIns="0" bIns="0" rtlCol="0">
                <a:spAutoFit/>
              </a:bodyPr>
              <a:lstStyle/>
              <a:p>
                <a:pPr algn="r"/>
                <a:r>
                  <a:rPr lang="en-US" sz="1000" b="1" dirty="0" err="1">
                    <a:latin typeface="+mj-lt"/>
                    <a:cs typeface="Courier New" panose="02070309020205020404" pitchFamily="49" charset="0"/>
                    <a:sym typeface="Symbol"/>
                  </a:rPr>
                  <a:t>ptr</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grpSp>
        <p:sp>
          <p:nvSpPr>
            <p:cNvPr id="3" name="Freeform: Shape 2">
              <a:extLst>
                <a:ext uri="{FF2B5EF4-FFF2-40B4-BE49-F238E27FC236}">
                  <a16:creationId xmlns:a16="http://schemas.microsoft.com/office/drawing/2014/main" id="{51A8CC3C-D714-44BC-AA91-6A2981D52E24}"/>
                </a:ext>
              </a:extLst>
            </p:cNvPr>
            <p:cNvSpPr/>
            <p:nvPr/>
          </p:nvSpPr>
          <p:spPr>
            <a:xfrm flipH="1">
              <a:off x="6209973" y="5298733"/>
              <a:ext cx="698223" cy="616204"/>
            </a:xfrm>
            <a:custGeom>
              <a:avLst/>
              <a:gdLst>
                <a:gd name="connsiteX0" fmla="*/ 698223 w 698223"/>
                <a:gd name="connsiteY0" fmla="*/ 644434 h 644434"/>
                <a:gd name="connsiteX1" fmla="*/ 10246 w 698223"/>
                <a:gd name="connsiteY1" fmla="*/ 348342 h 644434"/>
                <a:gd name="connsiteX2" fmla="*/ 349880 w 698223"/>
                <a:gd name="connsiteY2" fmla="*/ 0 h 644434"/>
              </a:gdLst>
              <a:ahLst/>
              <a:cxnLst>
                <a:cxn ang="0">
                  <a:pos x="connsiteX0" y="connsiteY0"/>
                </a:cxn>
                <a:cxn ang="0">
                  <a:pos x="connsiteX1" y="connsiteY1"/>
                </a:cxn>
                <a:cxn ang="0">
                  <a:pos x="connsiteX2" y="connsiteY2"/>
                </a:cxn>
              </a:cxnLst>
              <a:rect l="l" t="t" r="r" b="b"/>
              <a:pathLst>
                <a:path w="698223" h="644434">
                  <a:moveTo>
                    <a:pt x="698223" y="644434"/>
                  </a:moveTo>
                  <a:cubicBezTo>
                    <a:pt x="383263" y="550091"/>
                    <a:pt x="68303" y="455748"/>
                    <a:pt x="10246" y="348342"/>
                  </a:cubicBezTo>
                  <a:cubicBezTo>
                    <a:pt x="-47811" y="240936"/>
                    <a:pt x="151034" y="120468"/>
                    <a:pt x="349880" y="0"/>
                  </a:cubicBezTo>
                </a:path>
              </a:pathLst>
            </a:custGeom>
            <a:noFill/>
            <a:ln w="4445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DBE23096-E72F-419E-9512-47411A264647}"/>
              </a:ext>
            </a:extLst>
          </p:cNvPr>
          <p:cNvGrpSpPr/>
          <p:nvPr/>
        </p:nvGrpSpPr>
        <p:grpSpPr>
          <a:xfrm>
            <a:off x="1608915" y="5869148"/>
            <a:ext cx="5294922" cy="750474"/>
            <a:chOff x="1608915" y="5869148"/>
            <a:chExt cx="5294922" cy="750474"/>
          </a:xfrm>
        </p:grpSpPr>
        <p:sp>
          <p:nvSpPr>
            <p:cNvPr id="9" name="Rectangle 8">
              <a:extLst>
                <a:ext uri="{FF2B5EF4-FFF2-40B4-BE49-F238E27FC236}">
                  <a16:creationId xmlns:a16="http://schemas.microsoft.com/office/drawing/2014/main" id="{556E01E9-B57C-4DB5-A18C-13F352EE66ED}"/>
                </a:ext>
              </a:extLst>
            </p:cNvPr>
            <p:cNvSpPr/>
            <p:nvPr/>
          </p:nvSpPr>
          <p:spPr>
            <a:xfrm>
              <a:off x="1608915" y="6147362"/>
              <a:ext cx="2955380" cy="327782"/>
            </a:xfrm>
            <a:prstGeom prst="rect">
              <a:avLst/>
            </a:prstGeom>
            <a:noFill/>
          </p:spPr>
          <p:txBody>
            <a:bodyPr wrap="square">
              <a:spAutoFit/>
            </a:bodyPr>
            <a:lstStyle/>
            <a:p>
              <a:pPr marL="0" lvl="1">
                <a:lnSpc>
                  <a:spcPct val="80000"/>
                </a:lnSpc>
              </a:pPr>
              <a:r>
                <a:rPr lang="en-US" b="1" dirty="0">
                  <a:latin typeface="Courier New" pitchFamily="49" charset="0"/>
                </a:rPr>
                <a:t>int **</a:t>
              </a:r>
              <a:r>
                <a:rPr lang="en-US" b="1" dirty="0" err="1">
                  <a:latin typeface="Courier New" pitchFamily="49" charset="0"/>
                </a:rPr>
                <a:t>p_ptr</a:t>
              </a:r>
              <a:r>
                <a:rPr lang="en-US" b="1" dirty="0">
                  <a:latin typeface="Courier New" pitchFamily="49" charset="0"/>
                </a:rPr>
                <a:t> = &amp;</a:t>
              </a:r>
              <a:r>
                <a:rPr lang="en-US" b="1" dirty="0" err="1">
                  <a:latin typeface="Courier New" pitchFamily="49" charset="0"/>
                </a:rPr>
                <a:t>ptr</a:t>
              </a:r>
              <a:r>
                <a:rPr lang="en-US" b="1" dirty="0">
                  <a:latin typeface="Courier New" pitchFamily="49" charset="0"/>
                </a:rPr>
                <a:t>;</a:t>
              </a:r>
            </a:p>
          </p:txBody>
        </p:sp>
        <p:grpSp>
          <p:nvGrpSpPr>
            <p:cNvPr id="21" name="Group 20">
              <a:extLst>
                <a:ext uri="{FF2B5EF4-FFF2-40B4-BE49-F238E27FC236}">
                  <a16:creationId xmlns:a16="http://schemas.microsoft.com/office/drawing/2014/main" id="{8398FD55-A224-47EA-8F2A-F0D67747400C}"/>
                </a:ext>
              </a:extLst>
            </p:cNvPr>
            <p:cNvGrpSpPr/>
            <p:nvPr/>
          </p:nvGrpSpPr>
          <p:grpSpPr>
            <a:xfrm>
              <a:off x="5312230" y="6345302"/>
              <a:ext cx="1263504" cy="274320"/>
              <a:chOff x="5312230" y="6345302"/>
              <a:chExt cx="1263504" cy="274320"/>
            </a:xfrm>
          </p:grpSpPr>
          <p:sp>
            <p:nvSpPr>
              <p:cNvPr id="15" name="Rectangle 14">
                <a:extLst>
                  <a:ext uri="{FF2B5EF4-FFF2-40B4-BE49-F238E27FC236}">
                    <a16:creationId xmlns:a16="http://schemas.microsoft.com/office/drawing/2014/main" id="{E48876EA-3466-4912-9BC7-AE39182B849C}"/>
                  </a:ext>
                </a:extLst>
              </p:cNvPr>
              <p:cNvSpPr/>
              <p:nvPr/>
            </p:nvSpPr>
            <p:spPr>
              <a:xfrm>
                <a:off x="5844214" y="6345302"/>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137B5DC-B854-497E-940D-777BEB154E1B}"/>
                  </a:ext>
                </a:extLst>
              </p:cNvPr>
              <p:cNvSpPr txBox="1"/>
              <p:nvPr/>
            </p:nvSpPr>
            <p:spPr>
              <a:xfrm>
                <a:off x="5312230" y="6403288"/>
                <a:ext cx="500512" cy="153888"/>
              </a:xfrm>
              <a:prstGeom prst="rect">
                <a:avLst/>
              </a:prstGeom>
              <a:noFill/>
            </p:spPr>
            <p:txBody>
              <a:bodyPr wrap="square" lIns="0" tIns="0" rIns="0" bIns="0" rtlCol="0">
                <a:spAutoFit/>
              </a:bodyPr>
              <a:lstStyle/>
              <a:p>
                <a:pPr algn="r"/>
                <a:r>
                  <a:rPr lang="en-US" sz="1000" b="1" dirty="0" err="1">
                    <a:latin typeface="+mj-lt"/>
                    <a:cs typeface="Courier New" panose="02070309020205020404" pitchFamily="49" charset="0"/>
                    <a:sym typeface="Symbol"/>
                  </a:rPr>
                  <a:t>p_ptr</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grpSp>
        <p:sp>
          <p:nvSpPr>
            <p:cNvPr id="22" name="Freeform: Shape 21">
              <a:extLst>
                <a:ext uri="{FF2B5EF4-FFF2-40B4-BE49-F238E27FC236}">
                  <a16:creationId xmlns:a16="http://schemas.microsoft.com/office/drawing/2014/main" id="{5AA98901-C311-4080-979C-5A87DB271C88}"/>
                </a:ext>
              </a:extLst>
            </p:cNvPr>
            <p:cNvSpPr/>
            <p:nvPr/>
          </p:nvSpPr>
          <p:spPr>
            <a:xfrm flipH="1">
              <a:off x="6205614" y="5869148"/>
              <a:ext cx="698223" cy="616204"/>
            </a:xfrm>
            <a:custGeom>
              <a:avLst/>
              <a:gdLst>
                <a:gd name="connsiteX0" fmla="*/ 698223 w 698223"/>
                <a:gd name="connsiteY0" fmla="*/ 644434 h 644434"/>
                <a:gd name="connsiteX1" fmla="*/ 10246 w 698223"/>
                <a:gd name="connsiteY1" fmla="*/ 348342 h 644434"/>
                <a:gd name="connsiteX2" fmla="*/ 349880 w 698223"/>
                <a:gd name="connsiteY2" fmla="*/ 0 h 644434"/>
              </a:gdLst>
              <a:ahLst/>
              <a:cxnLst>
                <a:cxn ang="0">
                  <a:pos x="connsiteX0" y="connsiteY0"/>
                </a:cxn>
                <a:cxn ang="0">
                  <a:pos x="connsiteX1" y="connsiteY1"/>
                </a:cxn>
                <a:cxn ang="0">
                  <a:pos x="connsiteX2" y="connsiteY2"/>
                </a:cxn>
              </a:cxnLst>
              <a:rect l="l" t="t" r="r" b="b"/>
              <a:pathLst>
                <a:path w="698223" h="644434">
                  <a:moveTo>
                    <a:pt x="698223" y="644434"/>
                  </a:moveTo>
                  <a:cubicBezTo>
                    <a:pt x="383263" y="550091"/>
                    <a:pt x="68303" y="455748"/>
                    <a:pt x="10246" y="348342"/>
                  </a:cubicBezTo>
                  <a:cubicBezTo>
                    <a:pt x="-47811" y="240936"/>
                    <a:pt x="151034" y="120468"/>
                    <a:pt x="349880" y="0"/>
                  </a:cubicBezTo>
                </a:path>
              </a:pathLst>
            </a:custGeom>
            <a:noFill/>
            <a:ln w="4445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B86C82D-9BF5-44B1-BD8F-BED2908AA526}"/>
              </a:ext>
            </a:extLst>
          </p:cNvPr>
          <p:cNvGrpSpPr/>
          <p:nvPr/>
        </p:nvGrpSpPr>
        <p:grpSpPr>
          <a:xfrm>
            <a:off x="1608915" y="5208749"/>
            <a:ext cx="4880642" cy="904626"/>
            <a:chOff x="1608915" y="5208749"/>
            <a:chExt cx="4880642" cy="904626"/>
          </a:xfrm>
        </p:grpSpPr>
        <p:sp>
          <p:nvSpPr>
            <p:cNvPr id="25" name="Rectangle 24">
              <a:extLst>
                <a:ext uri="{FF2B5EF4-FFF2-40B4-BE49-F238E27FC236}">
                  <a16:creationId xmlns:a16="http://schemas.microsoft.com/office/drawing/2014/main" id="{C8100322-A698-402F-A78E-59F8412F39A7}"/>
                </a:ext>
              </a:extLst>
            </p:cNvPr>
            <p:cNvSpPr/>
            <p:nvPr/>
          </p:nvSpPr>
          <p:spPr>
            <a:xfrm>
              <a:off x="1608915" y="5785593"/>
              <a:ext cx="2955380" cy="327782"/>
            </a:xfrm>
            <a:prstGeom prst="rect">
              <a:avLst/>
            </a:prstGeom>
            <a:noFill/>
          </p:spPr>
          <p:txBody>
            <a:bodyPr wrap="square">
              <a:spAutoFit/>
            </a:bodyPr>
            <a:lstStyle/>
            <a:p>
              <a:pPr marL="0" lvl="1">
                <a:lnSpc>
                  <a:spcPct val="80000"/>
                </a:lnSpc>
              </a:pPr>
              <a:r>
                <a:rPr lang="en-US" b="1" dirty="0">
                  <a:latin typeface="Courier New" pitchFamily="49" charset="0"/>
                </a:rPr>
                <a:t>*</a:t>
              </a:r>
              <a:r>
                <a:rPr lang="en-US" b="1" dirty="0" err="1">
                  <a:latin typeface="Courier New" pitchFamily="49" charset="0"/>
                </a:rPr>
                <a:t>ptr</a:t>
              </a:r>
              <a:r>
                <a:rPr lang="en-US" b="1" dirty="0">
                  <a:latin typeface="Courier New" pitchFamily="49" charset="0"/>
                </a:rPr>
                <a:t> = 20;</a:t>
              </a:r>
            </a:p>
          </p:txBody>
        </p:sp>
        <p:sp>
          <p:nvSpPr>
            <p:cNvPr id="33" name="TextBox 32">
              <a:extLst>
                <a:ext uri="{FF2B5EF4-FFF2-40B4-BE49-F238E27FC236}">
                  <a16:creationId xmlns:a16="http://schemas.microsoft.com/office/drawing/2014/main" id="{773CEE04-99B0-4331-9CA7-22B055E7D44C}"/>
                </a:ext>
              </a:extLst>
            </p:cNvPr>
            <p:cNvSpPr txBox="1"/>
            <p:nvPr/>
          </p:nvSpPr>
          <p:spPr>
            <a:xfrm>
              <a:off x="5926031" y="5208749"/>
              <a:ext cx="563526" cy="246221"/>
            </a:xfrm>
            <a:prstGeom prst="rect">
              <a:avLst/>
            </a:prstGeom>
            <a:solidFill>
              <a:schemeClr val="bg1"/>
            </a:solidFill>
          </p:spPr>
          <p:txBody>
            <a:bodyPr wrap="square" tIns="0" rIns="91440" bIns="0">
              <a:spAutoFit/>
            </a:bodyPr>
            <a:lstStyle/>
            <a:p>
              <a:pPr algn="ctr"/>
              <a:r>
                <a:rPr lang="en-US" sz="1600" b="1" dirty="0"/>
                <a:t>2</a:t>
              </a:r>
              <a:r>
                <a:rPr lang="en-US" sz="1600" b="1" dirty="0">
                  <a:solidFill>
                    <a:schemeClr val="tx1"/>
                  </a:solidFill>
                </a:rPr>
                <a:t>0</a:t>
              </a:r>
            </a:p>
          </p:txBody>
        </p:sp>
      </p:grpSp>
      <p:grpSp>
        <p:nvGrpSpPr>
          <p:cNvPr id="35" name="Group 34">
            <a:extLst>
              <a:ext uri="{FF2B5EF4-FFF2-40B4-BE49-F238E27FC236}">
                <a16:creationId xmlns:a16="http://schemas.microsoft.com/office/drawing/2014/main" id="{62516B0B-FE01-4232-A9DE-BC58D8E3DEEF}"/>
              </a:ext>
            </a:extLst>
          </p:cNvPr>
          <p:cNvGrpSpPr/>
          <p:nvPr/>
        </p:nvGrpSpPr>
        <p:grpSpPr>
          <a:xfrm>
            <a:off x="1608915" y="5213070"/>
            <a:ext cx="4880642" cy="1510171"/>
            <a:chOff x="1608915" y="5213070"/>
            <a:chExt cx="4880642" cy="1510171"/>
          </a:xfrm>
        </p:grpSpPr>
        <p:sp>
          <p:nvSpPr>
            <p:cNvPr id="26" name="Rectangle 25">
              <a:extLst>
                <a:ext uri="{FF2B5EF4-FFF2-40B4-BE49-F238E27FC236}">
                  <a16:creationId xmlns:a16="http://schemas.microsoft.com/office/drawing/2014/main" id="{3B943363-6A12-42F8-BF51-705B812AAE20}"/>
                </a:ext>
              </a:extLst>
            </p:cNvPr>
            <p:cNvSpPr/>
            <p:nvPr/>
          </p:nvSpPr>
          <p:spPr>
            <a:xfrm>
              <a:off x="1608915" y="6395459"/>
              <a:ext cx="2955380" cy="327782"/>
            </a:xfrm>
            <a:prstGeom prst="rect">
              <a:avLst/>
            </a:prstGeom>
            <a:noFill/>
          </p:spPr>
          <p:txBody>
            <a:bodyPr wrap="square">
              <a:spAutoFit/>
            </a:bodyPr>
            <a:lstStyle/>
            <a:p>
              <a:pPr marL="0" lvl="1">
                <a:lnSpc>
                  <a:spcPct val="80000"/>
                </a:lnSpc>
              </a:pPr>
              <a:r>
                <a:rPr lang="en-US" b="1" dirty="0">
                  <a:latin typeface="Courier New" pitchFamily="49" charset="0"/>
                </a:rPr>
                <a:t>**</a:t>
              </a:r>
              <a:r>
                <a:rPr lang="en-US" b="1" dirty="0" err="1">
                  <a:latin typeface="Courier New" pitchFamily="49" charset="0"/>
                </a:rPr>
                <a:t>p_ptr</a:t>
              </a:r>
              <a:r>
                <a:rPr lang="en-US" b="1" dirty="0">
                  <a:latin typeface="Courier New" pitchFamily="49" charset="0"/>
                </a:rPr>
                <a:t> = 30;</a:t>
              </a:r>
            </a:p>
          </p:txBody>
        </p:sp>
        <p:sp>
          <p:nvSpPr>
            <p:cNvPr id="34" name="TextBox 33">
              <a:extLst>
                <a:ext uri="{FF2B5EF4-FFF2-40B4-BE49-F238E27FC236}">
                  <a16:creationId xmlns:a16="http://schemas.microsoft.com/office/drawing/2014/main" id="{C6A1C8FE-3E55-4B21-B4D0-36CE3DB7EEF9}"/>
                </a:ext>
              </a:extLst>
            </p:cNvPr>
            <p:cNvSpPr txBox="1"/>
            <p:nvPr/>
          </p:nvSpPr>
          <p:spPr>
            <a:xfrm>
              <a:off x="5926031" y="5213070"/>
              <a:ext cx="563526" cy="246221"/>
            </a:xfrm>
            <a:prstGeom prst="rect">
              <a:avLst/>
            </a:prstGeom>
            <a:solidFill>
              <a:schemeClr val="bg1"/>
            </a:solidFill>
          </p:spPr>
          <p:txBody>
            <a:bodyPr wrap="square" tIns="0" rIns="91440" bIns="0">
              <a:spAutoFit/>
            </a:bodyPr>
            <a:lstStyle/>
            <a:p>
              <a:pPr algn="ctr"/>
              <a:r>
                <a:rPr lang="en-US" sz="1600" b="1" dirty="0"/>
                <a:t>3</a:t>
              </a:r>
              <a:r>
                <a:rPr lang="en-US" sz="1600" b="1" dirty="0">
                  <a:solidFill>
                    <a:schemeClr val="tx1"/>
                  </a:solidFill>
                </a:rPr>
                <a:t>0</a:t>
              </a:r>
            </a:p>
          </p:txBody>
        </p:sp>
      </p:grpSp>
    </p:spTree>
    <p:extLst>
      <p:ext uri="{BB962C8B-B14F-4D97-AF65-F5344CB8AC3E}">
        <p14:creationId xmlns:p14="http://schemas.microsoft.com/office/powerpoint/2010/main" val="1474529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21827">
                                            <p:txEl>
                                              <p:pRg st="0" end="0"/>
                                            </p:txEl>
                                          </p:spTgt>
                                        </p:tgtEl>
                                        <p:attrNameLst>
                                          <p:attrName>style.visibility</p:attrName>
                                        </p:attrNameLst>
                                      </p:cBhvr>
                                      <p:to>
                                        <p:strVal val="visible"/>
                                      </p:to>
                                    </p:set>
                                    <p:animEffect transition="in" filter="fade">
                                      <p:cBhvr>
                                        <p:cTn id="7" dur="500"/>
                                        <p:tgtEl>
                                          <p:spTgt spid="30218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21827">
                                            <p:txEl>
                                              <p:pRg st="1" end="1"/>
                                            </p:txEl>
                                          </p:spTgt>
                                        </p:tgtEl>
                                        <p:attrNameLst>
                                          <p:attrName>style.visibility</p:attrName>
                                        </p:attrNameLst>
                                      </p:cBhvr>
                                      <p:to>
                                        <p:strVal val="visible"/>
                                      </p:to>
                                    </p:set>
                                    <p:animEffect transition="in" filter="fade">
                                      <p:cBhvr>
                                        <p:cTn id="10" dur="500"/>
                                        <p:tgtEl>
                                          <p:spTgt spid="302182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21827">
                                            <p:txEl>
                                              <p:pRg st="2" end="2"/>
                                            </p:txEl>
                                          </p:spTgt>
                                        </p:tgtEl>
                                        <p:attrNameLst>
                                          <p:attrName>style.visibility</p:attrName>
                                        </p:attrNameLst>
                                      </p:cBhvr>
                                      <p:to>
                                        <p:strVal val="visible"/>
                                      </p:to>
                                    </p:set>
                                    <p:animEffect transition="in" filter="fade">
                                      <p:cBhvr>
                                        <p:cTn id="13" dur="500"/>
                                        <p:tgtEl>
                                          <p:spTgt spid="302182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21827">
                                            <p:txEl>
                                              <p:pRg st="3" end="3"/>
                                            </p:txEl>
                                          </p:spTgt>
                                        </p:tgtEl>
                                        <p:attrNameLst>
                                          <p:attrName>style.visibility</p:attrName>
                                        </p:attrNameLst>
                                      </p:cBhvr>
                                      <p:to>
                                        <p:strVal val="visible"/>
                                      </p:to>
                                    </p:set>
                                    <p:animEffect transition="in" filter="fade">
                                      <p:cBhvr>
                                        <p:cTn id="16" dur="500"/>
                                        <p:tgtEl>
                                          <p:spTgt spid="302182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21827">
                                            <p:txEl>
                                              <p:pRg st="4" end="4"/>
                                            </p:txEl>
                                          </p:spTgt>
                                        </p:tgtEl>
                                        <p:attrNameLst>
                                          <p:attrName>style.visibility</p:attrName>
                                        </p:attrNameLst>
                                      </p:cBhvr>
                                      <p:to>
                                        <p:strVal val="visible"/>
                                      </p:to>
                                    </p:set>
                                    <p:animEffect transition="in" filter="fade">
                                      <p:cBhvr>
                                        <p:cTn id="19" dur="500"/>
                                        <p:tgtEl>
                                          <p:spTgt spid="302182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21827">
                                            <p:txEl>
                                              <p:pRg st="5" end="5"/>
                                            </p:txEl>
                                          </p:spTgt>
                                        </p:tgtEl>
                                        <p:attrNameLst>
                                          <p:attrName>style.visibility</p:attrName>
                                        </p:attrNameLst>
                                      </p:cBhvr>
                                      <p:to>
                                        <p:strVal val="visible"/>
                                      </p:to>
                                    </p:set>
                                    <p:animEffect transition="in" filter="fade">
                                      <p:cBhvr>
                                        <p:cTn id="22" dur="500"/>
                                        <p:tgtEl>
                                          <p:spTgt spid="302182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21827">
                                            <p:txEl>
                                              <p:pRg st="6" end="6"/>
                                            </p:txEl>
                                          </p:spTgt>
                                        </p:tgtEl>
                                        <p:attrNameLst>
                                          <p:attrName>style.visibility</p:attrName>
                                        </p:attrNameLst>
                                      </p:cBhvr>
                                      <p:to>
                                        <p:strVal val="visible"/>
                                      </p:to>
                                    </p:set>
                                    <p:animEffect transition="in" filter="fade">
                                      <p:cBhvr>
                                        <p:cTn id="25" dur="500"/>
                                        <p:tgtEl>
                                          <p:spTgt spid="3021827">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21827">
                                            <p:txEl>
                                              <p:pRg st="7" end="7"/>
                                            </p:txEl>
                                          </p:spTgt>
                                        </p:tgtEl>
                                        <p:attrNameLst>
                                          <p:attrName>style.visibility</p:attrName>
                                        </p:attrNameLst>
                                      </p:cBhvr>
                                      <p:to>
                                        <p:strVal val="visible"/>
                                      </p:to>
                                    </p:set>
                                    <p:animEffect transition="in" filter="fade">
                                      <p:cBhvr>
                                        <p:cTn id="30" dur="500"/>
                                        <p:tgtEl>
                                          <p:spTgt spid="302182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21827">
                                            <p:txEl>
                                              <p:pRg st="8" end="8"/>
                                            </p:txEl>
                                          </p:spTgt>
                                        </p:tgtEl>
                                        <p:attrNameLst>
                                          <p:attrName>style.visibility</p:attrName>
                                        </p:attrNameLst>
                                      </p:cBhvr>
                                      <p:to>
                                        <p:strVal val="visible"/>
                                      </p:to>
                                    </p:set>
                                    <p:animEffect transition="in" filter="fade">
                                      <p:cBhvr>
                                        <p:cTn id="33" dur="500"/>
                                        <p:tgtEl>
                                          <p:spTgt spid="302182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21827">
                                            <p:txEl>
                                              <p:pRg st="9" end="9"/>
                                            </p:txEl>
                                          </p:spTgt>
                                        </p:tgtEl>
                                        <p:attrNameLst>
                                          <p:attrName>style.visibility</p:attrName>
                                        </p:attrNameLst>
                                      </p:cBhvr>
                                      <p:to>
                                        <p:strVal val="visible"/>
                                      </p:to>
                                    </p:set>
                                    <p:animEffect transition="in" filter="fade">
                                      <p:cBhvr>
                                        <p:cTn id="36" dur="500"/>
                                        <p:tgtEl>
                                          <p:spTgt spid="302182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21827">
                                            <p:txEl>
                                              <p:pRg st="10" end="10"/>
                                            </p:txEl>
                                          </p:spTgt>
                                        </p:tgtEl>
                                        <p:attrNameLst>
                                          <p:attrName>style.visibility</p:attrName>
                                        </p:attrNameLst>
                                      </p:cBhvr>
                                      <p:to>
                                        <p:strVal val="visible"/>
                                      </p:to>
                                    </p:set>
                                    <p:animEffect transition="in" filter="fade">
                                      <p:cBhvr>
                                        <p:cTn id="39" dur="500"/>
                                        <p:tgtEl>
                                          <p:spTgt spid="3021827">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827"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Objects</a:t>
            </a:r>
          </a:p>
        </p:txBody>
      </p:sp>
      <p:sp>
        <p:nvSpPr>
          <p:cNvPr id="3" name="Content Placeholder 2"/>
          <p:cNvSpPr>
            <a:spLocks noGrp="1"/>
          </p:cNvSpPr>
          <p:nvPr>
            <p:ph sz="quarter" idx="1"/>
          </p:nvPr>
        </p:nvSpPr>
        <p:spPr>
          <a:xfrm>
            <a:off x="502276" y="1277645"/>
            <a:ext cx="7970338" cy="1231582"/>
          </a:xfrm>
        </p:spPr>
        <p:txBody>
          <a:bodyPr/>
          <a:lstStyle/>
          <a:p>
            <a:r>
              <a:rPr lang="en-US" sz="2000" dirty="0"/>
              <a:t>When any C++ object is created</a:t>
            </a:r>
          </a:p>
          <a:p>
            <a:pPr lvl="1"/>
            <a:r>
              <a:rPr lang="en-US" sz="1600" dirty="0"/>
              <a:t>Storage must be allocated for the object (static, stack, or heap).</a:t>
            </a:r>
          </a:p>
          <a:p>
            <a:pPr lvl="1">
              <a:spcBef>
                <a:spcPts val="200"/>
              </a:spcBef>
            </a:pPr>
            <a:r>
              <a:rPr lang="en-US" sz="1600" dirty="0"/>
              <a:t>The constructor is called to initialize that storage.</a:t>
            </a:r>
          </a:p>
          <a:p>
            <a:pPr lvl="1">
              <a:spcBef>
                <a:spcPts val="200"/>
              </a:spcBef>
            </a:pPr>
            <a:r>
              <a:rPr lang="en-US" sz="1600" dirty="0"/>
              <a:t>The destructor is called to release object storage.</a:t>
            </a:r>
          </a:p>
        </p:txBody>
      </p:sp>
      <p:sp>
        <p:nvSpPr>
          <p:cNvPr id="4" name="Footer Placeholder 3"/>
          <p:cNvSpPr>
            <a:spLocks noGrp="1"/>
          </p:cNvSpPr>
          <p:nvPr>
            <p:ph type="ftr" sz="quarter" idx="11"/>
          </p:nvPr>
        </p:nvSpPr>
        <p:spPr/>
        <p:txBody>
          <a:bodyPr/>
          <a:lstStyle/>
          <a:p>
            <a:pPr>
              <a:defRPr/>
            </a:pPr>
            <a:r>
              <a:rPr lang="en-US"/>
              <a:t>C++ Primer (04)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17</a:t>
            </a:fld>
            <a:endParaRPr lang="en-US" dirty="0"/>
          </a:p>
        </p:txBody>
      </p:sp>
      <p:graphicFrame>
        <p:nvGraphicFramePr>
          <p:cNvPr id="8" name="Table 7"/>
          <p:cNvGraphicFramePr>
            <a:graphicFrameLocks noGrp="1"/>
          </p:cNvGraphicFramePr>
          <p:nvPr/>
        </p:nvGraphicFramePr>
        <p:xfrm>
          <a:off x="8472613" y="1587393"/>
          <a:ext cx="1292101" cy="3411960"/>
        </p:xfrm>
        <a:graphic>
          <a:graphicData uri="http://schemas.openxmlformats.org/drawingml/2006/table">
            <a:tbl>
              <a:tblPr firstRow="1" bandRow="1">
                <a:tableStyleId>{2D5ABB26-0587-4C30-8999-92F81FD0307C}</a:tableStyleId>
              </a:tblPr>
              <a:tblGrid>
                <a:gridCol w="1292101">
                  <a:extLst>
                    <a:ext uri="{9D8B030D-6E8A-4147-A177-3AD203B41FA5}">
                      <a16:colId xmlns:a16="http://schemas.microsoft.com/office/drawing/2014/main" val="20000"/>
                    </a:ext>
                  </a:extLst>
                </a:gridCol>
              </a:tblGrid>
              <a:tr h="6660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Stack</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10000"/>
                  </a:ext>
                </a:extLst>
              </a:tr>
              <a:tr h="579559">
                <a:tc>
                  <a:txBody>
                    <a:bodyPr/>
                    <a:lstStyle/>
                    <a:p>
                      <a:pPr algn="ct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682826">
                <a:tc>
                  <a:txBody>
                    <a:bodyPr/>
                    <a:lstStyle/>
                    <a:p>
                      <a:pPr algn="ctr"/>
                      <a:r>
                        <a:rPr lang="en-US" sz="1600" b="1" dirty="0"/>
                        <a:t>Dynamic Data</a:t>
                      </a:r>
                      <a:endParaRPr lang="en-US" sz="1000" b="1" dirty="0"/>
                    </a:p>
                    <a:p>
                      <a:pPr algn="ctr"/>
                      <a:r>
                        <a:rPr lang="en-US" sz="1000" b="1" dirty="0"/>
                        <a:t>(Heap)</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8179">
                <a:tc>
                  <a:txBody>
                    <a:bodyPr/>
                    <a:lstStyle/>
                    <a:p>
                      <a:pPr algn="ctr"/>
                      <a:r>
                        <a:rPr lang="en-US" sz="1400" b="1" dirty="0"/>
                        <a:t>Static data</a:t>
                      </a:r>
                      <a:endParaRPr lang="en-US" sz="1000" b="1" dirty="0"/>
                    </a:p>
                    <a:p>
                      <a:pPr algn="ctr"/>
                      <a:r>
                        <a:rPr lang="en-US" sz="1000" b="1" dirty="0"/>
                        <a:t>(global variables)</a:t>
                      </a:r>
                      <a:endParaRPr lang="en-US" sz="1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6664">
                <a:tc>
                  <a:txBody>
                    <a:bodyPr/>
                    <a:lstStyle/>
                    <a:p>
                      <a:pPr algn="ctr"/>
                      <a:r>
                        <a:rPr lang="en-US" sz="1600" b="1" dirty="0"/>
                        <a:t>Program</a:t>
                      </a:r>
                      <a:r>
                        <a:rPr lang="en-US" sz="1600" b="1" baseline="0" dirty="0"/>
                        <a:t> Code</a:t>
                      </a:r>
                      <a:endParaRPr lang="en-US" sz="16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4" name="Group 13">
            <a:extLst>
              <a:ext uri="{FF2B5EF4-FFF2-40B4-BE49-F238E27FC236}">
                <a16:creationId xmlns:a16="http://schemas.microsoft.com/office/drawing/2014/main" id="{3F165709-63F0-4F0F-BC7B-E0494043C9A7}"/>
              </a:ext>
            </a:extLst>
          </p:cNvPr>
          <p:cNvGrpSpPr/>
          <p:nvPr/>
        </p:nvGrpSpPr>
        <p:grpSpPr>
          <a:xfrm>
            <a:off x="491643" y="2015958"/>
            <a:ext cx="7980970" cy="1771571"/>
            <a:chOff x="491643" y="2094614"/>
            <a:chExt cx="7980970" cy="1771571"/>
          </a:xfrm>
        </p:grpSpPr>
        <p:cxnSp>
          <p:nvCxnSpPr>
            <p:cNvPr id="7" name="Straight Arrow Connector 6">
              <a:extLst>
                <a:ext uri="{FF2B5EF4-FFF2-40B4-BE49-F238E27FC236}">
                  <a16:creationId xmlns:a16="http://schemas.microsoft.com/office/drawing/2014/main" id="{AFEC1FB4-0B45-4350-AEF9-B3009294D7E5}"/>
                </a:ext>
              </a:extLst>
            </p:cNvPr>
            <p:cNvCxnSpPr/>
            <p:nvPr/>
          </p:nvCxnSpPr>
          <p:spPr>
            <a:xfrm flipV="1">
              <a:off x="4444409" y="2094614"/>
              <a:ext cx="4028204" cy="105262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52059C80-F169-4FCE-9C3F-6A7C8B4F198C}"/>
                </a:ext>
              </a:extLst>
            </p:cNvPr>
            <p:cNvSpPr txBox="1">
              <a:spLocks/>
            </p:cNvSpPr>
            <p:nvPr/>
          </p:nvSpPr>
          <p:spPr bwMode="auto">
            <a:xfrm>
              <a:off x="491643" y="2552433"/>
              <a:ext cx="7970338" cy="1313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t>With local objects, the compiler decides</a:t>
              </a:r>
            </a:p>
            <a:p>
              <a:pPr lvl="1"/>
              <a:r>
                <a:rPr lang="en-US" sz="1600" dirty="0"/>
                <a:t>where the object is stored (stack),</a:t>
              </a:r>
            </a:p>
            <a:p>
              <a:pPr lvl="1">
                <a:spcBef>
                  <a:spcPts val="200"/>
                </a:spcBef>
              </a:pPr>
              <a:r>
                <a:rPr lang="en-US" sz="1600" dirty="0"/>
                <a:t>when the object is constructed (declaration), and</a:t>
              </a:r>
            </a:p>
            <a:p>
              <a:pPr lvl="1">
                <a:spcBef>
                  <a:spcPts val="200"/>
                </a:spcBef>
              </a:pPr>
              <a:r>
                <a:rPr lang="en-US" sz="1600" dirty="0"/>
                <a:t>when the object is destroyed (goes out of scope).</a:t>
              </a:r>
            </a:p>
          </p:txBody>
        </p:sp>
      </p:grpSp>
      <p:grpSp>
        <p:nvGrpSpPr>
          <p:cNvPr id="15" name="Group 14">
            <a:extLst>
              <a:ext uri="{FF2B5EF4-FFF2-40B4-BE49-F238E27FC236}">
                <a16:creationId xmlns:a16="http://schemas.microsoft.com/office/drawing/2014/main" id="{7B73EEA9-0834-4BC3-9E4D-24EBD20D179F}"/>
              </a:ext>
            </a:extLst>
          </p:cNvPr>
          <p:cNvGrpSpPr/>
          <p:nvPr/>
        </p:nvGrpSpPr>
        <p:grpSpPr>
          <a:xfrm>
            <a:off x="491643" y="3136061"/>
            <a:ext cx="7970338" cy="2129232"/>
            <a:chOff x="491643" y="3293373"/>
            <a:chExt cx="7970338" cy="2129232"/>
          </a:xfrm>
        </p:grpSpPr>
        <p:sp>
          <p:nvSpPr>
            <p:cNvPr id="12" name="Content Placeholder 2">
              <a:extLst>
                <a:ext uri="{FF2B5EF4-FFF2-40B4-BE49-F238E27FC236}">
                  <a16:creationId xmlns:a16="http://schemas.microsoft.com/office/drawing/2014/main" id="{BA0BDA6D-135F-4D29-8984-E2C0A28563CF}"/>
                </a:ext>
              </a:extLst>
            </p:cNvPr>
            <p:cNvSpPr txBox="1">
              <a:spLocks/>
            </p:cNvSpPr>
            <p:nvPr/>
          </p:nvSpPr>
          <p:spPr bwMode="auto">
            <a:xfrm>
              <a:off x="491643" y="3822978"/>
              <a:ext cx="7970338" cy="1599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800" dirty="0"/>
                <a:t>With dynamic objects, the programmer decides</a:t>
              </a:r>
            </a:p>
            <a:p>
              <a:pPr lvl="1"/>
              <a:r>
                <a:rPr lang="en-US" sz="1600" dirty="0"/>
                <a:t>where the object is stored (heap),</a:t>
              </a:r>
            </a:p>
            <a:p>
              <a:pPr lvl="1">
                <a:spcBef>
                  <a:spcPts val="200"/>
                </a:spcBef>
              </a:pPr>
              <a:r>
                <a:rPr lang="en-US" sz="1600" dirty="0"/>
                <a:t>when the object is constructed (</a:t>
              </a:r>
              <a:r>
                <a:rPr lang="en-US" sz="1600" b="1" u="sng" dirty="0"/>
                <a:t>new</a:t>
              </a:r>
              <a:r>
                <a:rPr lang="en-US" sz="1600" dirty="0"/>
                <a:t> operator), and</a:t>
              </a:r>
            </a:p>
            <a:p>
              <a:pPr lvl="1">
                <a:spcBef>
                  <a:spcPts val="200"/>
                </a:spcBef>
              </a:pPr>
              <a:r>
                <a:rPr lang="en-US" sz="1600" dirty="0"/>
                <a:t>when the object is destroyed (</a:t>
              </a:r>
              <a:r>
                <a:rPr lang="en-US" sz="1600" b="1" u="sng" dirty="0"/>
                <a:t>delete</a:t>
              </a:r>
              <a:r>
                <a:rPr lang="en-US" sz="1600" dirty="0"/>
                <a:t> operator).</a:t>
              </a:r>
            </a:p>
            <a:p>
              <a:pPr lvl="1">
                <a:spcBef>
                  <a:spcPts val="200"/>
                </a:spcBef>
              </a:pPr>
              <a:r>
                <a:rPr lang="en-US" sz="1600" b="1" u="sng" dirty="0"/>
                <a:t>Pointers are always used to refer to dynamically created objects</a:t>
              </a:r>
              <a:r>
                <a:rPr lang="en-US" sz="1600" dirty="0"/>
                <a:t>.</a:t>
              </a:r>
            </a:p>
          </p:txBody>
        </p:sp>
        <p:cxnSp>
          <p:nvCxnSpPr>
            <p:cNvPr id="13" name="Straight Arrow Connector 12">
              <a:extLst>
                <a:ext uri="{FF2B5EF4-FFF2-40B4-BE49-F238E27FC236}">
                  <a16:creationId xmlns:a16="http://schemas.microsoft.com/office/drawing/2014/main" id="{00763B4B-20F5-4831-9568-2273D0AD90C1}"/>
                </a:ext>
              </a:extLst>
            </p:cNvPr>
            <p:cNvCxnSpPr/>
            <p:nvPr/>
          </p:nvCxnSpPr>
          <p:spPr>
            <a:xfrm flipV="1">
              <a:off x="4433777" y="3293373"/>
              <a:ext cx="4028204" cy="105262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D7CB484E-2F64-4430-9E60-A3DDE2E09413}"/>
              </a:ext>
            </a:extLst>
          </p:cNvPr>
          <p:cNvGrpSpPr/>
          <p:nvPr/>
        </p:nvGrpSpPr>
        <p:grpSpPr>
          <a:xfrm>
            <a:off x="625323" y="5345078"/>
            <a:ext cx="6165876" cy="1200329"/>
            <a:chOff x="625323" y="5345078"/>
            <a:chExt cx="6165876" cy="1200329"/>
          </a:xfrm>
        </p:grpSpPr>
        <p:sp>
          <p:nvSpPr>
            <p:cNvPr id="9" name="TextBox 8">
              <a:extLst>
                <a:ext uri="{FF2B5EF4-FFF2-40B4-BE49-F238E27FC236}">
                  <a16:creationId xmlns:a16="http://schemas.microsoft.com/office/drawing/2014/main" id="{7D847862-7FD8-447B-8D60-8CCBFC30C279}"/>
                </a:ext>
              </a:extLst>
            </p:cNvPr>
            <p:cNvSpPr txBox="1"/>
            <p:nvPr/>
          </p:nvSpPr>
          <p:spPr>
            <a:xfrm>
              <a:off x="625323" y="5345078"/>
              <a:ext cx="4181133" cy="1200329"/>
            </a:xfrm>
            <a:prstGeom prst="rect">
              <a:avLst/>
            </a:prstGeom>
            <a:noFill/>
          </p:spPr>
          <p:txBody>
            <a:bodyPr wrap="square" rtlCol="0">
              <a:spAutoFit/>
            </a:bodyPr>
            <a:lstStyle/>
            <a:p>
              <a:r>
                <a:rPr lang="en-US" b="1" dirty="0">
                  <a:solidFill>
                    <a:srgbClr val="FF0000"/>
                  </a:solidFill>
                  <a:latin typeface="Consolas" panose="020B0609020204030204" pitchFamily="49" charset="0"/>
                </a:rPr>
                <a:t>{</a:t>
              </a:r>
            </a:p>
            <a:p>
              <a:r>
                <a:rPr lang="en-US" b="1" dirty="0">
                  <a:solidFill>
                    <a:srgbClr val="FF0000"/>
                  </a:solidFill>
                  <a:latin typeface="Consolas" panose="020B0609020204030204" pitchFamily="49" charset="0"/>
                </a:rPr>
                <a:t>   int size = 4;</a:t>
              </a:r>
            </a:p>
            <a:p>
              <a:r>
                <a:rPr lang="en-US" b="1" dirty="0">
                  <a:solidFill>
                    <a:srgbClr val="FF0000"/>
                  </a:solidFill>
                  <a:latin typeface="Consolas" panose="020B0609020204030204" pitchFamily="49" charset="0"/>
                </a:rPr>
                <a:t>   int* </a:t>
              </a:r>
              <a:r>
                <a:rPr lang="en-US" b="1" dirty="0" err="1">
                  <a:solidFill>
                    <a:srgbClr val="FF0000"/>
                  </a:solidFill>
                  <a:latin typeface="Consolas" panose="020B0609020204030204" pitchFamily="49" charset="0"/>
                </a:rPr>
                <a:t>myInts</a:t>
              </a:r>
              <a:r>
                <a:rPr lang="en-US" b="1" dirty="0">
                  <a:solidFill>
                    <a:srgbClr val="FF0000"/>
                  </a:solidFill>
                  <a:latin typeface="Consolas" panose="020B0609020204030204" pitchFamily="49" charset="0"/>
                </a:rPr>
                <a:t> = new int[size];</a:t>
              </a:r>
            </a:p>
            <a:p>
              <a:r>
                <a:rPr lang="en-US" b="1" dirty="0">
                  <a:solidFill>
                    <a:srgbClr val="FF0000"/>
                  </a:solidFill>
                  <a:latin typeface="Consolas" panose="020B0609020204030204" pitchFamily="49" charset="0"/>
                </a:rPr>
                <a:t>}</a:t>
              </a:r>
            </a:p>
          </p:txBody>
        </p:sp>
        <p:sp>
          <p:nvSpPr>
            <p:cNvPr id="23" name="Rectangle 22">
              <a:extLst>
                <a:ext uri="{FF2B5EF4-FFF2-40B4-BE49-F238E27FC236}">
                  <a16:creationId xmlns:a16="http://schemas.microsoft.com/office/drawing/2014/main" id="{833DF243-473B-480A-8A24-A530594BB567}"/>
                </a:ext>
              </a:extLst>
            </p:cNvPr>
            <p:cNvSpPr/>
            <p:nvPr/>
          </p:nvSpPr>
          <p:spPr>
            <a:xfrm>
              <a:off x="6059678" y="6058673"/>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9EF0D04-4376-4DF0-A1A9-592291375B9B}"/>
                </a:ext>
              </a:extLst>
            </p:cNvPr>
            <p:cNvSpPr txBox="1"/>
            <p:nvPr/>
          </p:nvSpPr>
          <p:spPr>
            <a:xfrm>
              <a:off x="5288679" y="6067499"/>
              <a:ext cx="731519" cy="246221"/>
            </a:xfrm>
            <a:prstGeom prst="rect">
              <a:avLst/>
            </a:prstGeom>
            <a:noFill/>
          </p:spPr>
          <p:txBody>
            <a:bodyPr wrap="square" lIns="0" tIns="0" rIns="0" bIns="0" rtlCol="0">
              <a:spAutoFit/>
            </a:bodyPr>
            <a:lstStyle/>
            <a:p>
              <a:pPr algn="r"/>
              <a:r>
                <a:rPr lang="en-US" sz="1600" b="1" dirty="0" err="1">
                  <a:latin typeface="+mj-lt"/>
                  <a:cs typeface="Courier New" panose="02070309020205020404" pitchFamily="49" charset="0"/>
                  <a:sym typeface="Symbol"/>
                </a:rPr>
                <a:t>myInts</a:t>
              </a:r>
              <a:r>
                <a:rPr lang="en-US" sz="1600" b="1" dirty="0">
                  <a:latin typeface="+mj-lt"/>
                  <a:cs typeface="Courier New" panose="02070309020205020404" pitchFamily="49" charset="0"/>
                  <a:sym typeface="Symbol"/>
                </a:rPr>
                <a:t>:</a:t>
              </a:r>
              <a:endParaRPr lang="en-US" sz="1600" b="1" dirty="0">
                <a:latin typeface="+mj-lt"/>
                <a:cs typeface="Courier New" panose="02070309020205020404" pitchFamily="49" charset="0"/>
              </a:endParaRPr>
            </a:p>
          </p:txBody>
        </p:sp>
        <p:sp>
          <p:nvSpPr>
            <p:cNvPr id="26" name="TextBox 25">
              <a:extLst>
                <a:ext uri="{FF2B5EF4-FFF2-40B4-BE49-F238E27FC236}">
                  <a16:creationId xmlns:a16="http://schemas.microsoft.com/office/drawing/2014/main" id="{E0129E12-1FA2-4B8D-B4CB-4400E70CB409}"/>
                </a:ext>
              </a:extLst>
            </p:cNvPr>
            <p:cNvSpPr txBox="1"/>
            <p:nvPr/>
          </p:nvSpPr>
          <p:spPr>
            <a:xfrm>
              <a:off x="5288680" y="5586857"/>
              <a:ext cx="731519" cy="246221"/>
            </a:xfrm>
            <a:prstGeom prst="rect">
              <a:avLst/>
            </a:prstGeom>
            <a:noFill/>
          </p:spPr>
          <p:txBody>
            <a:bodyPr wrap="square" lIns="0" tIns="0" rIns="0" bIns="0" rtlCol="0">
              <a:spAutoFit/>
            </a:bodyPr>
            <a:lstStyle/>
            <a:p>
              <a:pPr algn="r"/>
              <a:r>
                <a:rPr lang="en-US" sz="1600" b="1" dirty="0">
                  <a:latin typeface="+mj-lt"/>
                  <a:cs typeface="Courier New" panose="02070309020205020404" pitchFamily="49" charset="0"/>
                  <a:sym typeface="Symbol"/>
                </a:rPr>
                <a:t>size:</a:t>
              </a:r>
              <a:endParaRPr lang="en-US" sz="1600" b="1" dirty="0">
                <a:latin typeface="+mj-lt"/>
                <a:cs typeface="Courier New" panose="02070309020205020404" pitchFamily="49" charset="0"/>
              </a:endParaRPr>
            </a:p>
          </p:txBody>
        </p:sp>
        <p:sp>
          <p:nvSpPr>
            <p:cNvPr id="22" name="Rectangle 21">
              <a:extLst>
                <a:ext uri="{FF2B5EF4-FFF2-40B4-BE49-F238E27FC236}">
                  <a16:creationId xmlns:a16="http://schemas.microsoft.com/office/drawing/2014/main" id="{6543A2D2-78B9-46F4-B8B1-FCDC6EFBFFB1}"/>
                </a:ext>
              </a:extLst>
            </p:cNvPr>
            <p:cNvSpPr/>
            <p:nvPr/>
          </p:nvSpPr>
          <p:spPr>
            <a:xfrm>
              <a:off x="6059679" y="5578031"/>
              <a:ext cx="731520" cy="274320"/>
            </a:xfrm>
            <a:prstGeom prst="rect">
              <a:avLst/>
            </a:prstGeom>
            <a:no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6E302D1D-9CC3-4B59-82A9-31FCEF2498AA}"/>
              </a:ext>
            </a:extLst>
          </p:cNvPr>
          <p:cNvGrpSpPr/>
          <p:nvPr/>
        </p:nvGrpSpPr>
        <p:grpSpPr>
          <a:xfrm>
            <a:off x="5216770" y="2050871"/>
            <a:ext cx="3465384" cy="4418033"/>
            <a:chOff x="5216770" y="2050871"/>
            <a:chExt cx="3465384" cy="4418033"/>
          </a:xfrm>
        </p:grpSpPr>
        <p:sp>
          <p:nvSpPr>
            <p:cNvPr id="27" name="Rectangle: Rounded Corners 26">
              <a:extLst>
                <a:ext uri="{FF2B5EF4-FFF2-40B4-BE49-F238E27FC236}">
                  <a16:creationId xmlns:a16="http://schemas.microsoft.com/office/drawing/2014/main" id="{A4764000-8DE4-465C-B7EA-B37FF7691D54}"/>
                </a:ext>
              </a:extLst>
            </p:cNvPr>
            <p:cNvSpPr/>
            <p:nvPr/>
          </p:nvSpPr>
          <p:spPr>
            <a:xfrm>
              <a:off x="5216770" y="5404338"/>
              <a:ext cx="1676399" cy="1064566"/>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a:extLst>
                <a:ext uri="{FF2B5EF4-FFF2-40B4-BE49-F238E27FC236}">
                  <a16:creationId xmlns:a16="http://schemas.microsoft.com/office/drawing/2014/main" id="{ACADB48C-70EC-416D-B8CE-25D22C79534D}"/>
                </a:ext>
              </a:extLst>
            </p:cNvPr>
            <p:cNvCxnSpPr>
              <a:cxnSpLocks/>
            </p:cNvCxnSpPr>
            <p:nvPr/>
          </p:nvCxnSpPr>
          <p:spPr>
            <a:xfrm flipV="1">
              <a:off x="6072681" y="2050871"/>
              <a:ext cx="2609473" cy="336142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23D44CD-3749-4502-A061-03E7C9C5FFB7}"/>
              </a:ext>
            </a:extLst>
          </p:cNvPr>
          <p:cNvGrpSpPr/>
          <p:nvPr/>
        </p:nvGrpSpPr>
        <p:grpSpPr>
          <a:xfrm>
            <a:off x="7028262" y="3429000"/>
            <a:ext cx="3319200" cy="3039903"/>
            <a:chOff x="5216770" y="2994267"/>
            <a:chExt cx="3319200" cy="3039903"/>
          </a:xfrm>
        </p:grpSpPr>
        <p:sp>
          <p:nvSpPr>
            <p:cNvPr id="54" name="Rectangle: Rounded Corners 53">
              <a:extLst>
                <a:ext uri="{FF2B5EF4-FFF2-40B4-BE49-F238E27FC236}">
                  <a16:creationId xmlns:a16="http://schemas.microsoft.com/office/drawing/2014/main" id="{9FAC4C68-FBF9-4EF2-982C-A976B0DD2378}"/>
                </a:ext>
              </a:extLst>
            </p:cNvPr>
            <p:cNvSpPr/>
            <p:nvPr/>
          </p:nvSpPr>
          <p:spPr>
            <a:xfrm>
              <a:off x="5216770" y="5404338"/>
              <a:ext cx="3319200" cy="629832"/>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20F100DD-C690-40C8-9DD2-D792C2040E2C}"/>
                </a:ext>
              </a:extLst>
            </p:cNvPr>
            <p:cNvCxnSpPr>
              <a:cxnSpLocks/>
              <a:stCxn id="54" idx="0"/>
            </p:cNvCxnSpPr>
            <p:nvPr/>
          </p:nvCxnSpPr>
          <p:spPr>
            <a:xfrm flipV="1">
              <a:off x="6876370" y="2994267"/>
              <a:ext cx="129385" cy="2410071"/>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B9C5D9CA-DA36-43B2-BF5F-DD77EA059835}"/>
              </a:ext>
            </a:extLst>
          </p:cNvPr>
          <p:cNvGrpSpPr/>
          <p:nvPr/>
        </p:nvGrpSpPr>
        <p:grpSpPr>
          <a:xfrm>
            <a:off x="6293603" y="5574868"/>
            <a:ext cx="3869774" cy="1087194"/>
            <a:chOff x="6293603" y="5574868"/>
            <a:chExt cx="3869774" cy="1087194"/>
          </a:xfrm>
        </p:grpSpPr>
        <p:grpSp>
          <p:nvGrpSpPr>
            <p:cNvPr id="60" name="Group 59">
              <a:extLst>
                <a:ext uri="{FF2B5EF4-FFF2-40B4-BE49-F238E27FC236}">
                  <a16:creationId xmlns:a16="http://schemas.microsoft.com/office/drawing/2014/main" id="{5F85C71B-9E92-4032-B522-F10199BC85ED}"/>
                </a:ext>
              </a:extLst>
            </p:cNvPr>
            <p:cNvGrpSpPr/>
            <p:nvPr/>
          </p:nvGrpSpPr>
          <p:grpSpPr>
            <a:xfrm>
              <a:off x="6293603" y="5574868"/>
              <a:ext cx="3851591" cy="747218"/>
              <a:chOff x="6293603" y="5574868"/>
              <a:chExt cx="3851591" cy="747218"/>
            </a:xfrm>
          </p:grpSpPr>
          <p:sp>
            <p:nvSpPr>
              <p:cNvPr id="59" name="TextBox 58">
                <a:extLst>
                  <a:ext uri="{FF2B5EF4-FFF2-40B4-BE49-F238E27FC236}">
                    <a16:creationId xmlns:a16="http://schemas.microsoft.com/office/drawing/2014/main" id="{D4C558C5-6596-47B0-87A1-A6C946533464}"/>
                  </a:ext>
                </a:extLst>
              </p:cNvPr>
              <p:cNvSpPr txBox="1"/>
              <p:nvPr/>
            </p:nvSpPr>
            <p:spPr>
              <a:xfrm>
                <a:off x="6293603" y="5574868"/>
                <a:ext cx="327076" cy="276999"/>
              </a:xfrm>
              <a:prstGeom prst="rect">
                <a:avLst/>
              </a:prstGeom>
              <a:noFill/>
            </p:spPr>
            <p:txBody>
              <a:bodyPr wrap="square" lIns="0" tIns="0" rIns="0" bIns="0">
                <a:spAutoFit/>
              </a:bodyPr>
              <a:lstStyle/>
              <a:p>
                <a:pPr algn="ctr"/>
                <a:r>
                  <a:rPr lang="en-US" b="1" dirty="0">
                    <a:solidFill>
                      <a:srgbClr val="FF0000"/>
                    </a:solidFill>
                    <a:latin typeface="Consolas" panose="020B0609020204030204" pitchFamily="49" charset="0"/>
                  </a:rPr>
                  <a:t>4</a:t>
                </a:r>
                <a:endParaRPr lang="en-US" dirty="0"/>
              </a:p>
            </p:txBody>
          </p:sp>
          <p:sp>
            <p:nvSpPr>
              <p:cNvPr id="17" name="Rectangle 16">
                <a:extLst>
                  <a:ext uri="{FF2B5EF4-FFF2-40B4-BE49-F238E27FC236}">
                    <a16:creationId xmlns:a16="http://schemas.microsoft.com/office/drawing/2014/main" id="{D7A733B5-0F9E-4734-B90A-960722B6212A}"/>
                  </a:ext>
                </a:extLst>
              </p:cNvPr>
              <p:cNvSpPr/>
              <p:nvPr/>
            </p:nvSpPr>
            <p:spPr>
              <a:xfrm>
                <a:off x="795063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68684B4-4028-46C1-9FB9-9C15EC77B8DC}"/>
                  </a:ext>
                </a:extLst>
              </p:cNvPr>
              <p:cNvSpPr/>
              <p:nvPr/>
            </p:nvSpPr>
            <p:spPr>
              <a:xfrm>
                <a:off x="721911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52615B-9275-465C-A020-CE675C2FEF1F}"/>
                  </a:ext>
                </a:extLst>
              </p:cNvPr>
              <p:cNvSpPr/>
              <p:nvPr/>
            </p:nvSpPr>
            <p:spPr>
              <a:xfrm>
                <a:off x="941367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F8C62E-1750-4A2A-B609-92837F37C54B}"/>
                  </a:ext>
                </a:extLst>
              </p:cNvPr>
              <p:cNvSpPr/>
              <p:nvPr/>
            </p:nvSpPr>
            <p:spPr>
              <a:xfrm>
                <a:off x="8682154" y="604776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EFD0D7C-1E1F-4EEE-A805-5D414A78D4CE}"/>
                  </a:ext>
                </a:extLst>
              </p:cNvPr>
              <p:cNvCxnSpPr/>
              <p:nvPr/>
            </p:nvCxnSpPr>
            <p:spPr>
              <a:xfrm>
                <a:off x="6424779" y="6200530"/>
                <a:ext cx="788928" cy="0"/>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3FC196C7-8E15-4818-897D-6FBD9A8369C4}"/>
                </a:ext>
              </a:extLst>
            </p:cNvPr>
            <p:cNvCxnSpPr>
              <a:cxnSpLocks/>
            </p:cNvCxnSpPr>
            <p:nvPr/>
          </p:nvCxnSpPr>
          <p:spPr>
            <a:xfrm>
              <a:off x="7237297" y="6540408"/>
              <a:ext cx="292608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FCEE0F4-16AC-42F2-8B9D-A028F79CAB6F}"/>
                </a:ext>
              </a:extLst>
            </p:cNvPr>
            <p:cNvSpPr txBox="1"/>
            <p:nvPr/>
          </p:nvSpPr>
          <p:spPr>
            <a:xfrm>
              <a:off x="8359747" y="6385063"/>
              <a:ext cx="654153" cy="276999"/>
            </a:xfrm>
            <a:prstGeom prst="rect">
              <a:avLst/>
            </a:prstGeom>
            <a:solidFill>
              <a:schemeClr val="bg1"/>
            </a:solidFill>
          </p:spPr>
          <p:txBody>
            <a:bodyPr wrap="square" lIns="0" tIns="0" rIns="0" bIns="0">
              <a:spAutoFit/>
            </a:bodyPr>
            <a:lstStyle/>
            <a:p>
              <a:pPr algn="ctr"/>
              <a:r>
                <a:rPr lang="en-US" b="1" dirty="0">
                  <a:solidFill>
                    <a:srgbClr val="FF0000"/>
                  </a:solidFill>
                  <a:latin typeface="Consolas" panose="020B0609020204030204" pitchFamily="49" charset="0"/>
                </a:rPr>
                <a:t>size</a:t>
              </a:r>
              <a:endParaRPr lang="en-US" dirty="0"/>
            </a:p>
          </p:txBody>
        </p:sp>
        <p:cxnSp>
          <p:nvCxnSpPr>
            <p:cNvPr id="41" name="Straight Connector 40">
              <a:extLst>
                <a:ext uri="{FF2B5EF4-FFF2-40B4-BE49-F238E27FC236}">
                  <a16:creationId xmlns:a16="http://schemas.microsoft.com/office/drawing/2014/main" id="{A326A88D-672A-47E6-82EF-F516E0DB9107}"/>
                </a:ext>
              </a:extLst>
            </p:cNvPr>
            <p:cNvCxnSpPr/>
            <p:nvPr/>
          </p:nvCxnSpPr>
          <p:spPr>
            <a:xfrm>
              <a:off x="7237298" y="6448968"/>
              <a:ext cx="0" cy="1828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51DBC9-5FBB-4245-89AA-C9612F795B5E}"/>
                </a:ext>
              </a:extLst>
            </p:cNvPr>
            <p:cNvCxnSpPr/>
            <p:nvPr/>
          </p:nvCxnSpPr>
          <p:spPr>
            <a:xfrm>
              <a:off x="10158082" y="6448968"/>
              <a:ext cx="0" cy="18288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51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P.6 Functions</a:t>
            </a:r>
          </a:p>
        </p:txBody>
      </p:sp>
      <p:sp>
        <p:nvSpPr>
          <p:cNvPr id="4" name="Slide Number Placeholder 3"/>
          <p:cNvSpPr>
            <a:spLocks noGrp="1"/>
          </p:cNvSpPr>
          <p:nvPr>
            <p:ph type="sldNum" sz="quarter" idx="12"/>
          </p:nvPr>
        </p:nvSpPr>
        <p:spPr/>
        <p:txBody>
          <a:bodyPr/>
          <a:lstStyle/>
          <a:p>
            <a:pPr>
              <a:defRPr/>
            </a:pPr>
            <a:fld id="{A0C1462C-D640-45B3-901B-F425AA5C3674}" type="slidenum">
              <a:rPr lang="en-US" smtClean="0"/>
              <a:pPr>
                <a:defRPr/>
              </a:pPr>
              <a:t>18</a:t>
            </a:fld>
            <a:endParaRPr lang="en-US" dirty="0"/>
          </a:p>
        </p:txBody>
      </p:sp>
      <p:sp>
        <p:nvSpPr>
          <p:cNvPr id="7" name="Content Placeholder 2"/>
          <p:cNvSpPr txBox="1">
            <a:spLocks/>
          </p:cNvSpPr>
          <p:nvPr/>
        </p:nvSpPr>
        <p:spPr bwMode="auto">
          <a:xfrm>
            <a:off x="1219200" y="304800"/>
            <a:ext cx="4628322"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a:t>P.6 Functions</a:t>
            </a:r>
          </a:p>
          <a:p>
            <a:pPr marL="0" lvl="1"/>
            <a:r>
              <a:rPr lang="en-US" dirty="0"/>
              <a:t>Function Declarations</a:t>
            </a:r>
          </a:p>
          <a:p>
            <a:pPr marL="0" lvl="1"/>
            <a:r>
              <a:rPr lang="en-US" dirty="0"/>
              <a:t>Call by Value</a:t>
            </a:r>
          </a:p>
          <a:p>
            <a:pPr marL="0" lvl="1"/>
            <a:r>
              <a:rPr lang="en-US" dirty="0"/>
              <a:t>Call by Reference</a:t>
            </a:r>
          </a:p>
          <a:p>
            <a:pPr marL="0" lvl="1"/>
            <a:r>
              <a:rPr lang="en-US" dirty="0"/>
              <a:t>Operator Functions</a:t>
            </a:r>
          </a:p>
          <a:p>
            <a:pPr marL="0" lvl="1"/>
            <a:r>
              <a:rPr lang="en-US" dirty="0"/>
              <a:t>Class Member Functions and Implicit Parameters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752600"/>
            <a:ext cx="3581400" cy="2286000"/>
          </a:xfrm>
          <a:prstGeom prst="rect">
            <a:avLst/>
          </a:prstGeom>
        </p:spPr>
      </p:pic>
    </p:spTree>
    <p:extLst>
      <p:ext uri="{BB962C8B-B14F-4D97-AF65-F5344CB8AC3E}">
        <p14:creationId xmlns:p14="http://schemas.microsoft.com/office/powerpoint/2010/main" val="91330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by Value</a:t>
            </a:r>
          </a:p>
        </p:txBody>
      </p:sp>
      <p:sp>
        <p:nvSpPr>
          <p:cNvPr id="3" name="Footer Placeholder 2"/>
          <p:cNvSpPr>
            <a:spLocks noGrp="1"/>
          </p:cNvSpPr>
          <p:nvPr>
            <p:ph type="ftr" sz="quarter" idx="11"/>
          </p:nvPr>
        </p:nvSpPr>
        <p:spPr/>
        <p:txBody>
          <a:bodyPr/>
          <a:lstStyle/>
          <a:p>
            <a:pPr>
              <a:defRPr/>
            </a:pPr>
            <a:r>
              <a:rPr lang="en-US"/>
              <a:t>C++ Primer (04)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19</a:t>
            </a:fld>
            <a:endParaRPr lang="en-US" dirty="0"/>
          </a:p>
        </p:txBody>
      </p:sp>
      <p:sp>
        <p:nvSpPr>
          <p:cNvPr id="5" name="TextBox 4"/>
          <p:cNvSpPr txBox="1"/>
          <p:nvPr/>
        </p:nvSpPr>
        <p:spPr>
          <a:xfrm>
            <a:off x="658368" y="1371600"/>
            <a:ext cx="5285232" cy="5355312"/>
          </a:xfrm>
          <a:prstGeom prst="rect">
            <a:avLst/>
          </a:prstGeom>
          <a:noFill/>
        </p:spPr>
        <p:txBody>
          <a:bodyPr wrap="square" rtlCol="0">
            <a:spAutoFit/>
          </a:bodyPr>
          <a:lstStyle/>
          <a:p>
            <a:r>
              <a:rPr lang="en-US" b="1" dirty="0">
                <a:latin typeface="Consolas" panose="020B0609020204030204" pitchFamily="49" charset="0"/>
              </a:rPr>
              <a:t>#include &lt;iostream&gt;</a:t>
            </a:r>
          </a:p>
          <a:p>
            <a:r>
              <a:rPr lang="en-US" b="1" dirty="0">
                <a:latin typeface="Consolas" panose="020B0609020204030204" pitchFamily="49" charset="0"/>
              </a:rPr>
              <a:t>using std::cout;</a:t>
            </a:r>
          </a:p>
          <a:p>
            <a:endParaRPr lang="en-US" b="1" dirty="0">
              <a:latin typeface="Consolas" panose="020B0609020204030204" pitchFamily="49" charset="0"/>
            </a:endParaRPr>
          </a:p>
          <a:p>
            <a:r>
              <a:rPr lang="en-US" b="1" dirty="0">
                <a:latin typeface="Consolas" panose="020B0609020204030204" pitchFamily="49" charset="0"/>
              </a:rPr>
              <a:t>void swap(int x, int y)</a:t>
            </a:r>
          </a:p>
          <a:p>
            <a:r>
              <a:rPr lang="en-US" b="1" dirty="0">
                <a:latin typeface="Consolas" panose="020B0609020204030204" pitchFamily="49" charset="0"/>
              </a:rPr>
              <a:t>{</a:t>
            </a:r>
          </a:p>
          <a:p>
            <a:r>
              <a:rPr lang="en-US" b="1" dirty="0">
                <a:latin typeface="Consolas" panose="020B0609020204030204" pitchFamily="49" charset="0"/>
              </a:rPr>
              <a:t>   int temp = x;</a:t>
            </a:r>
          </a:p>
          <a:p>
            <a:r>
              <a:rPr lang="en-US" b="1" dirty="0">
                <a:latin typeface="Consolas" panose="020B0609020204030204" pitchFamily="49" charset="0"/>
              </a:rPr>
              <a:t>   x = y;</a:t>
            </a:r>
          </a:p>
          <a:p>
            <a:r>
              <a:rPr lang="en-US" b="1" dirty="0">
                <a:latin typeface="Consolas" panose="020B0609020204030204" pitchFamily="49" charset="0"/>
              </a:rPr>
              <a:t>   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 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graphicFrame>
        <p:nvGraphicFramePr>
          <p:cNvPr id="6" name="Table 5"/>
          <p:cNvGraphicFramePr>
            <a:graphicFrameLocks noGrp="1"/>
          </p:cNvGraphicFramePr>
          <p:nvPr/>
        </p:nvGraphicFramePr>
        <p:xfrm>
          <a:off x="7658100" y="1600200"/>
          <a:ext cx="1295400" cy="29667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370840">
                <a:tc>
                  <a:txBody>
                    <a:bodyPr/>
                    <a:lstStyle/>
                    <a:p>
                      <a:pPr algn="ctr"/>
                      <a:r>
                        <a:rPr lang="en-US" u="sng" dirty="0">
                          <a:solidFill>
                            <a:schemeClr val="tx1"/>
                          </a:solidFill>
                        </a:rPr>
                        <a:t>Stack</a:t>
                      </a:r>
                    </a:p>
                  </a:txBody>
                  <a:tcPr anchor="b">
                    <a:solidFill>
                      <a:schemeClr val="bg1"/>
                    </a:solidFill>
                  </a:tcPr>
                </a:tc>
                <a:extLst>
                  <a:ext uri="{0D108BD9-81ED-4DB2-BD59-A6C34878D82A}">
                    <a16:rowId xmlns:a16="http://schemas.microsoft.com/office/drawing/2014/main" val="10000"/>
                  </a:ext>
                </a:extLst>
              </a:tr>
              <a:tr h="370840">
                <a:tc>
                  <a:txBody>
                    <a:bodyPr/>
                    <a:lstStyle/>
                    <a:p>
                      <a:endParaRPr lang="en-US"/>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extLst>
                  <a:ext uri="{0D108BD9-81ED-4DB2-BD59-A6C34878D82A}">
                    <a16:rowId xmlns:a16="http://schemas.microsoft.com/office/drawing/2014/main" val="10006"/>
                  </a:ext>
                </a:extLst>
              </a:tr>
              <a:tr h="370840">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7" name="Down Arrow 6"/>
          <p:cNvSpPr/>
          <p:nvPr/>
        </p:nvSpPr>
        <p:spPr>
          <a:xfrm>
            <a:off x="6837561" y="1992403"/>
            <a:ext cx="381000" cy="2209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244556" y="1948060"/>
            <a:ext cx="1735772" cy="1154272"/>
            <a:chOff x="6139656" y="1948060"/>
            <a:chExt cx="1735772" cy="1154272"/>
          </a:xfrm>
        </p:grpSpPr>
        <p:sp>
          <p:nvSpPr>
            <p:cNvPr id="8" name="TextBox 7"/>
            <p:cNvSpPr txBox="1"/>
            <p:nvPr/>
          </p:nvSpPr>
          <p:spPr>
            <a:xfrm>
              <a:off x="6139656" y="2325141"/>
              <a:ext cx="1348740" cy="400110"/>
            </a:xfrm>
            <a:prstGeom prst="rect">
              <a:avLst/>
            </a:prstGeom>
            <a:noFill/>
          </p:spPr>
          <p:txBody>
            <a:bodyPr wrap="square" rtlCol="0">
              <a:spAutoFit/>
            </a:bodyPr>
            <a:lstStyle/>
            <a:p>
              <a:r>
                <a:rPr lang="en-US" sz="2000" b="1" dirty="0">
                  <a:latin typeface="Consolas" panose="020B0609020204030204" pitchFamily="49" charset="0"/>
                </a:rPr>
                <a:t>a     10</a:t>
              </a:r>
            </a:p>
          </p:txBody>
        </p:sp>
        <p:sp>
          <p:nvSpPr>
            <p:cNvPr id="9" name="TextBox 8"/>
            <p:cNvSpPr txBox="1"/>
            <p:nvPr/>
          </p:nvSpPr>
          <p:spPr>
            <a:xfrm>
              <a:off x="6147752" y="2702222"/>
              <a:ext cx="1348740" cy="400110"/>
            </a:xfrm>
            <a:prstGeom prst="rect">
              <a:avLst/>
            </a:prstGeom>
            <a:noFill/>
          </p:spPr>
          <p:txBody>
            <a:bodyPr wrap="square" rtlCol="0">
              <a:spAutoFit/>
            </a:bodyPr>
            <a:lstStyle/>
            <a:p>
              <a:r>
                <a:rPr lang="en-US" sz="2000" b="1" dirty="0">
                  <a:latin typeface="Consolas" panose="020B0609020204030204" pitchFamily="49" charset="0"/>
                </a:rPr>
                <a:t>b     20</a:t>
              </a:r>
            </a:p>
          </p:txBody>
        </p:sp>
        <p:sp>
          <p:nvSpPr>
            <p:cNvPr id="10" name="TextBox 9"/>
            <p:cNvSpPr txBox="1"/>
            <p:nvPr/>
          </p:nvSpPr>
          <p:spPr>
            <a:xfrm>
              <a:off x="6526688" y="1948060"/>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grpSp>
      <p:sp>
        <p:nvSpPr>
          <p:cNvPr id="26" name="Content Placeholder 2"/>
          <p:cNvSpPr txBox="1">
            <a:spLocks/>
          </p:cNvSpPr>
          <p:nvPr/>
        </p:nvSpPr>
        <p:spPr>
          <a:xfrm>
            <a:off x="6279390" y="4986554"/>
            <a:ext cx="4035041" cy="1119907"/>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Call by value means a copy of a function's argument object is passed to the function.</a:t>
            </a:r>
          </a:p>
        </p:txBody>
      </p:sp>
      <p:grpSp>
        <p:nvGrpSpPr>
          <p:cNvPr id="25" name="Group 24"/>
          <p:cNvGrpSpPr/>
          <p:nvPr/>
        </p:nvGrpSpPr>
        <p:grpSpPr>
          <a:xfrm>
            <a:off x="6819900" y="3079304"/>
            <a:ext cx="2143998" cy="1506051"/>
            <a:chOff x="5715000" y="3079303"/>
            <a:chExt cx="2143998" cy="1506051"/>
          </a:xfrm>
        </p:grpSpPr>
        <p:sp>
          <p:nvSpPr>
            <p:cNvPr id="27" name="TextBox 26"/>
            <p:cNvSpPr txBox="1"/>
            <p:nvPr/>
          </p:nvSpPr>
          <p:spPr>
            <a:xfrm>
              <a:off x="6123226" y="3456384"/>
              <a:ext cx="1348740" cy="400110"/>
            </a:xfrm>
            <a:prstGeom prst="rect">
              <a:avLst/>
            </a:prstGeom>
            <a:noFill/>
          </p:spPr>
          <p:txBody>
            <a:bodyPr wrap="square" rtlCol="0">
              <a:spAutoFit/>
            </a:bodyPr>
            <a:lstStyle/>
            <a:p>
              <a:r>
                <a:rPr lang="en-US" sz="2000" b="1" dirty="0">
                  <a:latin typeface="Consolas" panose="020B0609020204030204" pitchFamily="49" charset="0"/>
                </a:rPr>
                <a:t>x     10</a:t>
              </a:r>
            </a:p>
          </p:txBody>
        </p:sp>
        <p:sp>
          <p:nvSpPr>
            <p:cNvPr id="28" name="TextBox 27"/>
            <p:cNvSpPr txBox="1"/>
            <p:nvPr/>
          </p:nvSpPr>
          <p:spPr>
            <a:xfrm>
              <a:off x="6131322" y="3833465"/>
              <a:ext cx="1348740" cy="400110"/>
            </a:xfrm>
            <a:prstGeom prst="rect">
              <a:avLst/>
            </a:prstGeom>
            <a:noFill/>
          </p:spPr>
          <p:txBody>
            <a:bodyPr wrap="square" rtlCol="0">
              <a:spAutoFit/>
            </a:bodyPr>
            <a:lstStyle/>
            <a:p>
              <a:r>
                <a:rPr lang="en-US" sz="2000" b="1" dirty="0">
                  <a:latin typeface="Consolas" panose="020B0609020204030204" pitchFamily="49" charset="0"/>
                </a:rPr>
                <a:t>y     20</a:t>
              </a:r>
            </a:p>
          </p:txBody>
        </p:sp>
        <p:sp>
          <p:nvSpPr>
            <p:cNvPr id="29" name="TextBox 28"/>
            <p:cNvSpPr txBox="1"/>
            <p:nvPr/>
          </p:nvSpPr>
          <p:spPr>
            <a:xfrm>
              <a:off x="6510258" y="3079303"/>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sp>
          <p:nvSpPr>
            <p:cNvPr id="30" name="TextBox 29"/>
            <p:cNvSpPr txBox="1"/>
            <p:nvPr/>
          </p:nvSpPr>
          <p:spPr>
            <a:xfrm>
              <a:off x="5715000" y="4185244"/>
              <a:ext cx="1765062" cy="400110"/>
            </a:xfrm>
            <a:prstGeom prst="rect">
              <a:avLst/>
            </a:prstGeom>
            <a:noFill/>
          </p:spPr>
          <p:txBody>
            <a:bodyPr wrap="square" rtlCol="0">
              <a:spAutoFit/>
            </a:bodyPr>
            <a:lstStyle/>
            <a:p>
              <a:r>
                <a:rPr lang="en-US" sz="2000" b="1" dirty="0">
                  <a:latin typeface="Consolas" panose="020B0609020204030204" pitchFamily="49" charset="0"/>
                </a:rPr>
                <a:t>temp     --</a:t>
              </a:r>
            </a:p>
          </p:txBody>
        </p:sp>
      </p:grpSp>
      <p:grpSp>
        <p:nvGrpSpPr>
          <p:cNvPr id="31" name="Group 30"/>
          <p:cNvGrpSpPr/>
          <p:nvPr/>
        </p:nvGrpSpPr>
        <p:grpSpPr>
          <a:xfrm>
            <a:off x="8062698" y="3462020"/>
            <a:ext cx="1164836" cy="1124084"/>
            <a:chOff x="6957798" y="3462020"/>
            <a:chExt cx="1164836" cy="1124084"/>
          </a:xfrm>
        </p:grpSpPr>
        <p:sp>
          <p:nvSpPr>
            <p:cNvPr id="32" name="TextBox 31"/>
            <p:cNvSpPr txBox="1"/>
            <p:nvPr/>
          </p:nvSpPr>
          <p:spPr>
            <a:xfrm>
              <a:off x="6957798" y="3462020"/>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-- 20</a:t>
              </a:r>
            </a:p>
          </p:txBody>
        </p:sp>
        <p:sp>
          <p:nvSpPr>
            <p:cNvPr id="33" name="TextBox 32"/>
            <p:cNvSpPr txBox="1"/>
            <p:nvPr/>
          </p:nvSpPr>
          <p:spPr>
            <a:xfrm>
              <a:off x="6957798" y="3824007"/>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sp>
          <p:nvSpPr>
            <p:cNvPr id="34" name="TextBox 33"/>
            <p:cNvSpPr txBox="1"/>
            <p:nvPr/>
          </p:nvSpPr>
          <p:spPr>
            <a:xfrm>
              <a:off x="6965394" y="4185994"/>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grpSp>
      <p:graphicFrame>
        <p:nvGraphicFramePr>
          <p:cNvPr id="35" name="Table 34"/>
          <p:cNvGraphicFramePr>
            <a:graphicFrameLocks noGrp="1"/>
          </p:cNvGraphicFramePr>
          <p:nvPr/>
        </p:nvGraphicFramePr>
        <p:xfrm>
          <a:off x="7658100" y="3055184"/>
          <a:ext cx="1298448" cy="1483360"/>
        </p:xfrm>
        <a:graphic>
          <a:graphicData uri="http://schemas.openxmlformats.org/drawingml/2006/table">
            <a:tbl>
              <a:tblPr firstRow="1" bandRow="1">
                <a:tableStyleId>{5C22544A-7EE6-4342-B048-85BDC9FD1C3A}</a:tableStyleId>
              </a:tblPr>
              <a:tblGrid>
                <a:gridCol w="1298448">
                  <a:extLst>
                    <a:ext uri="{9D8B030D-6E8A-4147-A177-3AD203B41FA5}">
                      <a16:colId xmlns:a16="http://schemas.microsoft.com/office/drawing/2014/main" val="20000"/>
                    </a:ext>
                  </a:extLst>
                </a:gridCol>
              </a:tblGrid>
              <a:tr h="370840">
                <a:tc>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6" name="Rectangle 35"/>
          <p:cNvSpPr/>
          <p:nvPr/>
        </p:nvSpPr>
        <p:spPr>
          <a:xfrm>
            <a:off x="6582172" y="3055185"/>
            <a:ext cx="1023858" cy="155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E173A860-E266-46BF-93B4-D9CA67D17532}"/>
              </a:ext>
            </a:extLst>
          </p:cNvPr>
          <p:cNvSpPr/>
          <p:nvPr/>
        </p:nvSpPr>
        <p:spPr>
          <a:xfrm>
            <a:off x="3602641" y="1371600"/>
            <a:ext cx="1798034" cy="457200"/>
          </a:xfrm>
          <a:prstGeom prst="wedgeRoundRectCallout">
            <a:avLst>
              <a:gd name="adj1" fmla="val -153026"/>
              <a:gd name="adj2" fmla="val 1541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name</a:t>
            </a:r>
          </a:p>
        </p:txBody>
      </p:sp>
      <p:sp>
        <p:nvSpPr>
          <p:cNvPr id="37" name="Speech Bubble: Rectangle with Corners Rounded 36">
            <a:extLst>
              <a:ext uri="{FF2B5EF4-FFF2-40B4-BE49-F238E27FC236}">
                <a16:creationId xmlns:a16="http://schemas.microsoft.com/office/drawing/2014/main" id="{F44E2D2B-7A67-40EA-B168-0EB5EEB147E6}"/>
              </a:ext>
            </a:extLst>
          </p:cNvPr>
          <p:cNvSpPr/>
          <p:nvPr/>
        </p:nvSpPr>
        <p:spPr>
          <a:xfrm>
            <a:off x="3678889" y="2864257"/>
            <a:ext cx="2245709" cy="457200"/>
          </a:xfrm>
          <a:prstGeom prst="wedgeRoundRectCallout">
            <a:avLst>
              <a:gd name="adj1" fmla="val -80635"/>
              <a:gd name="adj2" fmla="val -1312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parameters</a:t>
            </a:r>
          </a:p>
        </p:txBody>
      </p:sp>
      <p:sp>
        <p:nvSpPr>
          <p:cNvPr id="38" name="Speech Bubble: Rectangle with Corners Rounded 37">
            <a:extLst>
              <a:ext uri="{FF2B5EF4-FFF2-40B4-BE49-F238E27FC236}">
                <a16:creationId xmlns:a16="http://schemas.microsoft.com/office/drawing/2014/main" id="{31E417AC-A1BA-4D88-8905-87345C3E67B0}"/>
              </a:ext>
            </a:extLst>
          </p:cNvPr>
          <p:cNvSpPr/>
          <p:nvPr/>
        </p:nvSpPr>
        <p:spPr>
          <a:xfrm>
            <a:off x="3047837" y="3479414"/>
            <a:ext cx="2054553" cy="457200"/>
          </a:xfrm>
          <a:prstGeom prst="wedgeRoundRectCallout">
            <a:avLst>
              <a:gd name="adj1" fmla="val -140972"/>
              <a:gd name="adj2" fmla="val -2645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return type</a:t>
            </a:r>
          </a:p>
        </p:txBody>
      </p:sp>
      <p:sp>
        <p:nvSpPr>
          <p:cNvPr id="39" name="Speech Bubble: Rectangle with Corners Rounded 38">
            <a:extLst>
              <a:ext uri="{FF2B5EF4-FFF2-40B4-BE49-F238E27FC236}">
                <a16:creationId xmlns:a16="http://schemas.microsoft.com/office/drawing/2014/main" id="{F6E71F7B-D8B2-4CBE-8DF2-6C13710AC5BA}"/>
              </a:ext>
            </a:extLst>
          </p:cNvPr>
          <p:cNvSpPr/>
          <p:nvPr/>
        </p:nvSpPr>
        <p:spPr>
          <a:xfrm>
            <a:off x="3377024" y="4147205"/>
            <a:ext cx="2054553" cy="457200"/>
          </a:xfrm>
          <a:prstGeom prst="wedgeRoundRectCallout">
            <a:avLst>
              <a:gd name="adj1" fmla="val -114083"/>
              <a:gd name="adj2" fmla="val 2229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Function arguments</a:t>
            </a:r>
          </a:p>
        </p:txBody>
      </p:sp>
      <p:grpSp>
        <p:nvGrpSpPr>
          <p:cNvPr id="44" name="Group 43">
            <a:extLst>
              <a:ext uri="{FF2B5EF4-FFF2-40B4-BE49-F238E27FC236}">
                <a16:creationId xmlns:a16="http://schemas.microsoft.com/office/drawing/2014/main" id="{881DCAF9-6F34-415F-9AC1-6F16C6055BB7}"/>
              </a:ext>
            </a:extLst>
          </p:cNvPr>
          <p:cNvGrpSpPr/>
          <p:nvPr/>
        </p:nvGrpSpPr>
        <p:grpSpPr>
          <a:xfrm>
            <a:off x="8990799" y="3068728"/>
            <a:ext cx="1504243" cy="1479034"/>
            <a:chOff x="6857716" y="1992883"/>
            <a:chExt cx="1504243" cy="1479034"/>
          </a:xfrm>
        </p:grpSpPr>
        <p:sp>
          <p:nvSpPr>
            <p:cNvPr id="45" name="Left Brace 44">
              <a:extLst>
                <a:ext uri="{FF2B5EF4-FFF2-40B4-BE49-F238E27FC236}">
                  <a16:creationId xmlns:a16="http://schemas.microsoft.com/office/drawing/2014/main" id="{112EC30C-1512-433D-96A7-B8D898096923}"/>
                </a:ext>
              </a:extLst>
            </p:cNvPr>
            <p:cNvSpPr/>
            <p:nvPr/>
          </p:nvSpPr>
          <p:spPr>
            <a:xfrm flipH="1">
              <a:off x="6857716" y="1992883"/>
              <a:ext cx="355058" cy="1479034"/>
            </a:xfrm>
            <a:prstGeom prst="leftBrace">
              <a:avLst>
                <a:gd name="adj1" fmla="val 37842"/>
                <a:gd name="adj2" fmla="val 51313"/>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42AE610D-1A59-4075-87B0-3B6A3DBEDCCD}"/>
                </a:ext>
              </a:extLst>
            </p:cNvPr>
            <p:cNvSpPr/>
            <p:nvPr/>
          </p:nvSpPr>
          <p:spPr>
            <a:xfrm>
              <a:off x="7236627" y="2516709"/>
              <a:ext cx="1125332" cy="448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Activation</a:t>
              </a:r>
            </a:p>
            <a:p>
              <a:pPr algn="ctr"/>
              <a:r>
                <a:rPr lang="en-US" sz="1600" dirty="0">
                  <a:solidFill>
                    <a:srgbClr val="FF0000"/>
                  </a:solidFill>
                </a:rPr>
                <a:t>record</a:t>
              </a:r>
            </a:p>
          </p:txBody>
        </p:sp>
      </p:grpSp>
      <p:grpSp>
        <p:nvGrpSpPr>
          <p:cNvPr id="47" name="Group 46">
            <a:extLst>
              <a:ext uri="{FF2B5EF4-FFF2-40B4-BE49-F238E27FC236}">
                <a16:creationId xmlns:a16="http://schemas.microsoft.com/office/drawing/2014/main" id="{8D10D4CD-CB71-437D-A7FA-6EAB8CC7E30F}"/>
              </a:ext>
            </a:extLst>
          </p:cNvPr>
          <p:cNvGrpSpPr/>
          <p:nvPr/>
        </p:nvGrpSpPr>
        <p:grpSpPr>
          <a:xfrm>
            <a:off x="8990799" y="1992403"/>
            <a:ext cx="1504243" cy="1062781"/>
            <a:chOff x="6857716" y="1992883"/>
            <a:chExt cx="1504243" cy="1062781"/>
          </a:xfrm>
        </p:grpSpPr>
        <p:sp>
          <p:nvSpPr>
            <p:cNvPr id="48" name="Left Brace 47">
              <a:extLst>
                <a:ext uri="{FF2B5EF4-FFF2-40B4-BE49-F238E27FC236}">
                  <a16:creationId xmlns:a16="http://schemas.microsoft.com/office/drawing/2014/main" id="{353E4055-5B9C-43DA-ACA1-6B524E6393A8}"/>
                </a:ext>
              </a:extLst>
            </p:cNvPr>
            <p:cNvSpPr/>
            <p:nvPr/>
          </p:nvSpPr>
          <p:spPr>
            <a:xfrm flipH="1">
              <a:off x="6857716" y="1992883"/>
              <a:ext cx="355058" cy="1062781"/>
            </a:xfrm>
            <a:prstGeom prst="leftBrace">
              <a:avLst>
                <a:gd name="adj1" fmla="val 37842"/>
                <a:gd name="adj2" fmla="val 51313"/>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CA52312-F832-4F90-B945-51544A8E113B}"/>
                </a:ext>
              </a:extLst>
            </p:cNvPr>
            <p:cNvSpPr/>
            <p:nvPr/>
          </p:nvSpPr>
          <p:spPr>
            <a:xfrm>
              <a:off x="7236627" y="2307159"/>
              <a:ext cx="1125332" cy="4489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Activation</a:t>
              </a:r>
            </a:p>
            <a:p>
              <a:pPr algn="ctr"/>
              <a:r>
                <a:rPr lang="en-US" sz="1600" dirty="0">
                  <a:solidFill>
                    <a:srgbClr val="FF0000"/>
                  </a:solidFill>
                </a:rPr>
                <a:t>record</a:t>
              </a:r>
            </a:p>
          </p:txBody>
        </p:sp>
      </p:grpSp>
    </p:spTree>
    <p:extLst>
      <p:ext uri="{BB962C8B-B14F-4D97-AF65-F5344CB8AC3E}">
        <p14:creationId xmlns:p14="http://schemas.microsoft.com/office/powerpoint/2010/main" val="294490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p:bldP spid="36" grpId="0" animBg="1"/>
      <p:bldP spid="11"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Tip #04</a:t>
            </a:r>
            <a:r>
              <a:rPr lang="en-US" dirty="0"/>
              <a:t>: Chunking</a:t>
            </a:r>
          </a:p>
        </p:txBody>
      </p:sp>
      <p:sp>
        <p:nvSpPr>
          <p:cNvPr id="10" name="Footer Placeholder 9"/>
          <p:cNvSpPr>
            <a:spLocks noGrp="1"/>
          </p:cNvSpPr>
          <p:nvPr>
            <p:ph type="ftr" sz="quarter" idx="11"/>
          </p:nvPr>
        </p:nvSpPr>
        <p:spPr/>
        <p:txBody>
          <a:bodyPr/>
          <a:lstStyle/>
          <a:p>
            <a:pPr>
              <a:defRPr/>
            </a:pPr>
            <a:r>
              <a:rPr lang="en-US"/>
              <a:t>C++ Primer (04)</a:t>
            </a:r>
          </a:p>
        </p:txBody>
      </p:sp>
      <p:sp>
        <p:nvSpPr>
          <p:cNvPr id="12" name="Slide Number Placeholder 11"/>
          <p:cNvSpPr>
            <a:spLocks noGrp="1"/>
          </p:cNvSpPr>
          <p:nvPr>
            <p:ph type="sldNum" sz="quarter" idx="12"/>
          </p:nvPr>
        </p:nvSpPr>
        <p:spPr/>
        <p:txBody>
          <a:bodyPr/>
          <a:lstStyle/>
          <a:p>
            <a:pPr>
              <a:defRPr/>
            </a:pPr>
            <a:fld id="{0D7B5496-982B-480A-8085-B08F2CA91C21}" type="slidenum">
              <a:rPr lang="en-US" smtClean="0"/>
              <a:pPr>
                <a:defRPr/>
              </a:pPr>
              <a:t>2</a:t>
            </a:fld>
            <a:endParaRPr lang="en-US" dirty="0"/>
          </a:p>
        </p:txBody>
      </p:sp>
      <p:sp>
        <p:nvSpPr>
          <p:cNvPr id="13" name="TextBox 12">
            <a:extLst>
              <a:ext uri="{FF2B5EF4-FFF2-40B4-BE49-F238E27FC236}">
                <a16:creationId xmlns:a16="http://schemas.microsoft.com/office/drawing/2014/main" id="{E95EBA33-9DBE-4937-A272-C350D8823557}"/>
              </a:ext>
            </a:extLst>
          </p:cNvPr>
          <p:cNvSpPr txBox="1"/>
          <p:nvPr/>
        </p:nvSpPr>
        <p:spPr>
          <a:xfrm>
            <a:off x="2209801" y="2454802"/>
            <a:ext cx="2502039" cy="3031599"/>
          </a:xfrm>
          <a:prstGeom prst="rect">
            <a:avLst/>
          </a:prstGeom>
          <a:solidFill>
            <a:schemeClr val="accent2">
              <a:lumMod val="40000"/>
              <a:lumOff val="60000"/>
            </a:schemeClr>
          </a:solidFill>
        </p:spPr>
        <p:txBody>
          <a:bodyPr wrap="square" rtlCol="0">
            <a:spAutoFit/>
          </a:bodyPr>
          <a:lstStyle/>
          <a:p>
            <a:pPr>
              <a:spcAft>
                <a:spcPts val="600"/>
              </a:spcAft>
            </a:pPr>
            <a:r>
              <a:rPr lang="en-US" b="1" dirty="0"/>
              <a:t>Un-chunked List:</a:t>
            </a:r>
          </a:p>
          <a:p>
            <a:r>
              <a:rPr lang="en-US" sz="1400" dirty="0"/>
              <a:t>Bread</a:t>
            </a:r>
          </a:p>
          <a:p>
            <a:r>
              <a:rPr lang="en-US" sz="1400" dirty="0"/>
              <a:t>Ice cream</a:t>
            </a:r>
          </a:p>
          <a:p>
            <a:r>
              <a:rPr lang="en-US" sz="1400" dirty="0"/>
              <a:t>Milk</a:t>
            </a:r>
          </a:p>
          <a:p>
            <a:r>
              <a:rPr lang="en-US" sz="1400" dirty="0"/>
              <a:t>Tomatoes</a:t>
            </a:r>
          </a:p>
          <a:p>
            <a:r>
              <a:rPr lang="en-US" sz="1400" dirty="0"/>
              <a:t>Eggs</a:t>
            </a:r>
          </a:p>
          <a:p>
            <a:r>
              <a:rPr lang="en-US" sz="1400" dirty="0"/>
              <a:t>Butter</a:t>
            </a:r>
          </a:p>
          <a:p>
            <a:r>
              <a:rPr lang="en-US" sz="1400" dirty="0"/>
              <a:t>Apples</a:t>
            </a:r>
          </a:p>
          <a:p>
            <a:r>
              <a:rPr lang="en-US" sz="1400" dirty="0"/>
              <a:t>English muffins</a:t>
            </a:r>
          </a:p>
          <a:p>
            <a:r>
              <a:rPr lang="en-US" sz="1400" dirty="0"/>
              <a:t>Frozen vegetables</a:t>
            </a:r>
          </a:p>
          <a:p>
            <a:r>
              <a:rPr lang="en-US" sz="1400" dirty="0"/>
              <a:t>Lettuce</a:t>
            </a:r>
          </a:p>
          <a:p>
            <a:r>
              <a:rPr lang="en-US" sz="1400" dirty="0"/>
              <a:t>Cream</a:t>
            </a:r>
          </a:p>
          <a:p>
            <a:r>
              <a:rPr lang="en-US" sz="1400" dirty="0"/>
              <a:t>Bananas</a:t>
            </a:r>
          </a:p>
        </p:txBody>
      </p:sp>
      <p:sp>
        <p:nvSpPr>
          <p:cNvPr id="14" name="TextBox 13">
            <a:extLst>
              <a:ext uri="{FF2B5EF4-FFF2-40B4-BE49-F238E27FC236}">
                <a16:creationId xmlns:a16="http://schemas.microsoft.com/office/drawing/2014/main" id="{F4189D02-35CD-4E63-91AE-D729BEBE12BC}"/>
              </a:ext>
            </a:extLst>
          </p:cNvPr>
          <p:cNvSpPr txBox="1"/>
          <p:nvPr/>
        </p:nvSpPr>
        <p:spPr>
          <a:xfrm>
            <a:off x="5455391" y="2464849"/>
            <a:ext cx="3799975" cy="2354491"/>
          </a:xfrm>
          <a:prstGeom prst="rect">
            <a:avLst/>
          </a:prstGeom>
          <a:solidFill>
            <a:schemeClr val="accent2">
              <a:lumMod val="40000"/>
              <a:lumOff val="60000"/>
            </a:schemeClr>
          </a:solidFill>
        </p:spPr>
        <p:txBody>
          <a:bodyPr wrap="square" rtlCol="0">
            <a:spAutoFit/>
          </a:bodyPr>
          <a:lstStyle/>
          <a:p>
            <a:pPr>
              <a:spcAft>
                <a:spcPts val="600"/>
              </a:spcAft>
            </a:pPr>
            <a:r>
              <a:rPr lang="en-US" b="1" dirty="0"/>
              <a:t>Chunked List:</a:t>
            </a:r>
          </a:p>
          <a:p>
            <a:pPr>
              <a:tabLst>
                <a:tab pos="1828800" algn="l"/>
              </a:tabLst>
            </a:pPr>
            <a:r>
              <a:rPr lang="en-US" sz="1600" u="sng" dirty="0">
                <a:solidFill>
                  <a:srgbClr val="0000CC"/>
                </a:solidFill>
              </a:rPr>
              <a:t>Frozen Foods</a:t>
            </a:r>
            <a:r>
              <a:rPr lang="en-US" sz="1600" dirty="0">
                <a:solidFill>
                  <a:srgbClr val="0000CC"/>
                </a:solidFill>
              </a:rPr>
              <a:t>	</a:t>
            </a:r>
            <a:r>
              <a:rPr lang="en-US" sz="1600" u="sng" dirty="0">
                <a:solidFill>
                  <a:srgbClr val="0000CC"/>
                </a:solidFill>
              </a:rPr>
              <a:t>Bakery</a:t>
            </a:r>
          </a:p>
          <a:p>
            <a:pPr>
              <a:tabLst>
                <a:tab pos="1828800" algn="l"/>
              </a:tabLst>
            </a:pPr>
            <a:r>
              <a:rPr lang="en-US" sz="1400" dirty="0"/>
              <a:t>Ice cream	Bread</a:t>
            </a:r>
          </a:p>
          <a:p>
            <a:pPr>
              <a:tabLst>
                <a:tab pos="1828800" algn="l"/>
              </a:tabLst>
            </a:pPr>
            <a:r>
              <a:rPr lang="en-US" sz="1400" dirty="0"/>
              <a:t>Frozen vegetables	Bagels</a:t>
            </a:r>
          </a:p>
          <a:p>
            <a:pPr>
              <a:tabLst>
                <a:tab pos="1828800" algn="l"/>
              </a:tabLst>
            </a:pPr>
            <a:endParaRPr lang="en-US" sz="800" dirty="0"/>
          </a:p>
          <a:p>
            <a:pPr>
              <a:tabLst>
                <a:tab pos="1828800" algn="l"/>
              </a:tabLst>
            </a:pPr>
            <a:r>
              <a:rPr lang="en-US" sz="1600" u="sng" dirty="0">
                <a:solidFill>
                  <a:srgbClr val="0000CC"/>
                </a:solidFill>
              </a:rPr>
              <a:t>Dairy</a:t>
            </a:r>
            <a:r>
              <a:rPr lang="en-US" sz="1600" dirty="0">
                <a:solidFill>
                  <a:srgbClr val="0000CC"/>
                </a:solidFill>
              </a:rPr>
              <a:t>	</a:t>
            </a:r>
            <a:r>
              <a:rPr lang="en-US" sz="1600" u="sng" dirty="0">
                <a:solidFill>
                  <a:srgbClr val="0000CC"/>
                </a:solidFill>
              </a:rPr>
              <a:t>Fruits / Vegetables</a:t>
            </a:r>
          </a:p>
          <a:p>
            <a:pPr>
              <a:tabLst>
                <a:tab pos="1828800" algn="l"/>
              </a:tabLst>
            </a:pPr>
            <a:r>
              <a:rPr lang="en-US" sz="1400" dirty="0"/>
              <a:t>Milk	Tomatoes</a:t>
            </a:r>
          </a:p>
          <a:p>
            <a:pPr>
              <a:tabLst>
                <a:tab pos="1828800" algn="l"/>
              </a:tabLst>
            </a:pPr>
            <a:r>
              <a:rPr lang="en-US" sz="1400" dirty="0"/>
              <a:t>Eggs	Apples</a:t>
            </a:r>
          </a:p>
          <a:p>
            <a:pPr>
              <a:tabLst>
                <a:tab pos="1828800" algn="l"/>
              </a:tabLst>
            </a:pPr>
            <a:r>
              <a:rPr lang="en-US" sz="1400" dirty="0"/>
              <a:t>Butter	Lettuce</a:t>
            </a:r>
          </a:p>
          <a:p>
            <a:pPr>
              <a:tabLst>
                <a:tab pos="1828800" algn="l"/>
              </a:tabLst>
            </a:pPr>
            <a:r>
              <a:rPr lang="en-US" sz="1400" dirty="0"/>
              <a:t>Cream	Bananas</a:t>
            </a:r>
          </a:p>
        </p:txBody>
      </p:sp>
      <p:sp>
        <p:nvSpPr>
          <p:cNvPr id="11" name="Content Placeholder 2"/>
          <p:cNvSpPr txBox="1">
            <a:spLocks/>
          </p:cNvSpPr>
          <p:nvPr/>
        </p:nvSpPr>
        <p:spPr bwMode="auto">
          <a:xfrm>
            <a:off x="450761" y="1371600"/>
            <a:ext cx="10169616" cy="5334000"/>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
                <a:srgbClr val="333399"/>
              </a:buClr>
              <a:buSzPct val="80000"/>
            </a:pPr>
            <a:r>
              <a:rPr lang="en-US" sz="2000" kern="0" dirty="0"/>
              <a:t>A primary method that the brain uses to help it absorb more information is called 'chunking'.</a:t>
            </a:r>
          </a:p>
          <a:p>
            <a:pPr lvl="1">
              <a:buClr>
                <a:srgbClr val="333399"/>
              </a:buClr>
              <a:buSzPct val="80000"/>
            </a:pPr>
            <a:r>
              <a:rPr lang="en-US" sz="1600" kern="0" dirty="0"/>
              <a:t>One chunk is a recognizable piece of information that be fitted into one of the 'slots' in short-term memory.</a:t>
            </a:r>
          </a:p>
          <a:p>
            <a:pPr>
              <a:buClr>
                <a:srgbClr val="333399"/>
              </a:buClr>
              <a:buSzPct val="80000"/>
            </a:pPr>
            <a:r>
              <a:rPr lang="en-US" sz="2000" kern="0" dirty="0"/>
              <a:t>Chunking makes block structured languages like C/C++ natural to use.</a:t>
            </a:r>
          </a:p>
          <a:p>
            <a:pPr lvl="1">
              <a:buClr>
                <a:srgbClr val="333399"/>
              </a:buClr>
              <a:buSzPct val="80000"/>
            </a:pPr>
            <a:r>
              <a:rPr lang="en-US" sz="1600" kern="0" dirty="0"/>
              <a:t>The program is a single chunk, which is divided and subdivided into smaller and smaller chunks.</a:t>
            </a:r>
          </a:p>
          <a:p>
            <a:pPr lvl="1">
              <a:buClr>
                <a:srgbClr val="333399"/>
              </a:buClr>
              <a:buSzPct val="80000"/>
            </a:pPr>
            <a:r>
              <a:rPr lang="en-US" sz="1600" kern="0" dirty="0"/>
              <a:t>Each chunk is </a:t>
            </a:r>
            <a:r>
              <a:rPr lang="en-US" sz="1600" b="1" kern="0" dirty="0"/>
              <a:t>visibly</a:t>
            </a:r>
            <a:r>
              <a:rPr lang="en-US" sz="1600" kern="0" dirty="0"/>
              <a:t> and </a:t>
            </a:r>
            <a:r>
              <a:rPr lang="en-US" sz="1600" b="1" kern="0" dirty="0"/>
              <a:t>logically</a:t>
            </a:r>
            <a:r>
              <a:rPr lang="en-US" sz="1600" kern="0" dirty="0"/>
              <a:t> distinguishable.</a:t>
            </a:r>
          </a:p>
          <a:p>
            <a:pPr>
              <a:buClr>
                <a:srgbClr val="333399"/>
              </a:buClr>
              <a:buSzPct val="80000"/>
            </a:pPr>
            <a:r>
              <a:rPr lang="en-US" sz="2000" kern="0" dirty="0"/>
              <a:t>Lay out code in chunks</a:t>
            </a:r>
          </a:p>
          <a:p>
            <a:pPr lvl="1">
              <a:buClr>
                <a:srgbClr val="333399"/>
              </a:buClr>
              <a:buSzPct val="80000"/>
            </a:pPr>
            <a:r>
              <a:rPr lang="en-US" sz="1600" kern="0" dirty="0"/>
              <a:t>Groups of statements which together perform an identifiable act, should be chunked. </a:t>
            </a:r>
          </a:p>
          <a:p>
            <a:pPr lvl="1">
              <a:buClr>
                <a:srgbClr val="333399"/>
              </a:buClr>
              <a:buSzPct val="80000"/>
            </a:pPr>
            <a:r>
              <a:rPr lang="en-US" sz="1600" kern="0" dirty="0"/>
              <a:t>Items which are close together form a visual chunk and have an implied association.</a:t>
            </a:r>
          </a:p>
          <a:p>
            <a:pPr lvl="1">
              <a:buClr>
                <a:srgbClr val="333399"/>
              </a:buClr>
              <a:buSzPct val="80000"/>
            </a:pPr>
            <a:r>
              <a:rPr lang="en-US" sz="1600" kern="0" dirty="0"/>
              <a:t>Vertical white space (form feeds and blank lines) can be used not only to separate chunks but also to show relationships between chunks.</a:t>
            </a:r>
          </a:p>
          <a:p>
            <a:pPr>
              <a:buClr>
                <a:srgbClr val="333399"/>
              </a:buClr>
              <a:buSzPct val="80000"/>
            </a:pPr>
            <a:r>
              <a:rPr lang="en-US" sz="2000" kern="0" dirty="0"/>
              <a:t>By recognizing chunks and making them stand out, code can be made more readable which means more maintainable.</a:t>
            </a:r>
          </a:p>
          <a:p>
            <a:pPr>
              <a:buClr>
                <a:srgbClr val="333399"/>
              </a:buClr>
              <a:buSzPct val="80000"/>
            </a:pPr>
            <a:endParaRPr lang="en-US" sz="2000" kern="0" dirty="0"/>
          </a:p>
        </p:txBody>
      </p:sp>
    </p:spTree>
    <p:extLst>
      <p:ext uri="{BB962C8B-B14F-4D97-AF65-F5344CB8AC3E}">
        <p14:creationId xmlns:p14="http://schemas.microsoft.com/office/powerpoint/2010/main" val="253840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fade">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500"/>
                                        <p:tgtEl>
                                          <p:spTgt spid="11">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500"/>
                                        <p:tgtEl>
                                          <p:spTgt spid="11">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fade">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fade">
                                      <p:cBhvr>
                                        <p:cTn id="41" dur="500"/>
                                        <p:tgtEl>
                                          <p:spTgt spid="11">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fade">
                                      <p:cBhvr>
                                        <p:cTn id="44" dur="500"/>
                                        <p:tgtEl>
                                          <p:spTgt spid="11">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fade">
                                      <p:cBhvr>
                                        <p:cTn id="47" dur="500"/>
                                        <p:tgtEl>
                                          <p:spTgt spid="11">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xEl>
                                              <p:pRg st="8" end="8"/>
                                            </p:txEl>
                                          </p:spTgt>
                                        </p:tgtEl>
                                        <p:attrNameLst>
                                          <p:attrName>style.visibility</p:attrName>
                                        </p:attrNameLst>
                                      </p:cBhvr>
                                      <p:to>
                                        <p:strVal val="visible"/>
                                      </p:to>
                                    </p:set>
                                    <p:animEffect transition="in" filter="fade">
                                      <p:cBhvr>
                                        <p:cTn id="50" dur="500"/>
                                        <p:tgtEl>
                                          <p:spTgt spid="11">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9" end="9"/>
                                            </p:txEl>
                                          </p:spTgt>
                                        </p:tgtEl>
                                        <p:attrNameLst>
                                          <p:attrName>style.visibility</p:attrName>
                                        </p:attrNameLst>
                                      </p:cBhvr>
                                      <p:to>
                                        <p:strVal val="visible"/>
                                      </p:to>
                                    </p:set>
                                    <p:animEffect transition="in" filter="fade">
                                      <p:cBhvr>
                                        <p:cTn id="55"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A828-4292-433D-851A-5215D608945B}"/>
              </a:ext>
            </a:extLst>
          </p:cNvPr>
          <p:cNvSpPr>
            <a:spLocks noGrp="1"/>
          </p:cNvSpPr>
          <p:nvPr>
            <p:ph type="title"/>
          </p:nvPr>
        </p:nvSpPr>
        <p:spPr/>
        <p:txBody>
          <a:bodyPr/>
          <a:lstStyle/>
          <a:p>
            <a:r>
              <a:rPr lang="en-US" dirty="0"/>
              <a:t>Pointers vs References</a:t>
            </a:r>
          </a:p>
        </p:txBody>
      </p:sp>
      <p:sp>
        <p:nvSpPr>
          <p:cNvPr id="3" name="Content Placeholder 2">
            <a:extLst>
              <a:ext uri="{FF2B5EF4-FFF2-40B4-BE49-F238E27FC236}">
                <a16:creationId xmlns:a16="http://schemas.microsoft.com/office/drawing/2014/main" id="{B2A2EFEC-4BE2-4C87-9A3B-BDD7E688CE0F}"/>
              </a:ext>
            </a:extLst>
          </p:cNvPr>
          <p:cNvSpPr>
            <a:spLocks noGrp="1"/>
          </p:cNvSpPr>
          <p:nvPr>
            <p:ph sz="quarter" idx="1"/>
          </p:nvPr>
        </p:nvSpPr>
        <p:spPr>
          <a:xfrm>
            <a:off x="572493" y="1233489"/>
            <a:ext cx="10047884" cy="4176711"/>
          </a:xfrm>
        </p:spPr>
        <p:txBody>
          <a:bodyPr/>
          <a:lstStyle/>
          <a:p>
            <a:r>
              <a:rPr lang="en-US" dirty="0"/>
              <a:t>Pointers and references use one variable to access another variable.</a:t>
            </a:r>
          </a:p>
          <a:p>
            <a:r>
              <a:rPr lang="en-US" dirty="0"/>
              <a:t>A </a:t>
            </a:r>
            <a:r>
              <a:rPr lang="en-US" b="1" dirty="0">
                <a:solidFill>
                  <a:srgbClr val="FF0000"/>
                </a:solidFill>
              </a:rPr>
              <a:t>pointer variable</a:t>
            </a:r>
            <a:r>
              <a:rPr lang="en-US" dirty="0"/>
              <a:t> holds the memory address of another variable.</a:t>
            </a:r>
          </a:p>
          <a:p>
            <a:pPr lvl="1"/>
            <a:r>
              <a:rPr lang="en-US" dirty="0"/>
              <a:t>A pointer variable is dereferenced (access to the memory location pointed to) with the "*" operator.</a:t>
            </a:r>
          </a:p>
          <a:p>
            <a:r>
              <a:rPr lang="en-US" dirty="0"/>
              <a:t>A </a:t>
            </a:r>
            <a:r>
              <a:rPr lang="en-US" b="1" dirty="0">
                <a:solidFill>
                  <a:srgbClr val="FF0000"/>
                </a:solidFill>
              </a:rPr>
              <a:t>reference variable</a:t>
            </a:r>
            <a:r>
              <a:rPr lang="en-US" dirty="0"/>
              <a:t> is an alias, that is, another name for an already existing variable.</a:t>
            </a:r>
          </a:p>
          <a:p>
            <a:pPr lvl="1"/>
            <a:r>
              <a:rPr lang="en-US" dirty="0"/>
              <a:t>A reference, like a pointer is also implemented by storing the address of an object.</a:t>
            </a:r>
          </a:p>
          <a:p>
            <a:pPr lvl="1"/>
            <a:r>
              <a:rPr lang="en-US" dirty="0"/>
              <a:t>A reference can be thought of as a constant pointer with automatic indirection (the compiler will apply the * operator for you).</a:t>
            </a:r>
          </a:p>
          <a:p>
            <a:pPr lvl="1"/>
            <a:r>
              <a:rPr lang="en-US" dirty="0"/>
              <a:t>A variable is declared as reference by putting ‘&amp;’ between the reference type and the variable name in the declaration.</a:t>
            </a:r>
          </a:p>
          <a:p>
            <a:endParaRPr lang="en-US" dirty="0"/>
          </a:p>
        </p:txBody>
      </p:sp>
      <p:sp>
        <p:nvSpPr>
          <p:cNvPr id="4" name="Footer Placeholder 3">
            <a:extLst>
              <a:ext uri="{FF2B5EF4-FFF2-40B4-BE49-F238E27FC236}">
                <a16:creationId xmlns:a16="http://schemas.microsoft.com/office/drawing/2014/main" id="{3312354C-ADDA-4AC3-998C-8475CB56D15A}"/>
              </a:ext>
            </a:extLst>
          </p:cNvPr>
          <p:cNvSpPr>
            <a:spLocks noGrp="1"/>
          </p:cNvSpPr>
          <p:nvPr>
            <p:ph type="ftr" sz="quarter" idx="11"/>
          </p:nvPr>
        </p:nvSpPr>
        <p:spPr/>
        <p:txBody>
          <a:bodyPr/>
          <a:lstStyle/>
          <a:p>
            <a:pPr>
              <a:defRPr/>
            </a:pPr>
            <a:r>
              <a:rPr lang="en-US"/>
              <a:t>C++ Primer (04)</a:t>
            </a:r>
            <a:endParaRPr lang="en-US" dirty="0"/>
          </a:p>
        </p:txBody>
      </p:sp>
      <p:sp>
        <p:nvSpPr>
          <p:cNvPr id="5" name="Slide Number Placeholder 4">
            <a:extLst>
              <a:ext uri="{FF2B5EF4-FFF2-40B4-BE49-F238E27FC236}">
                <a16:creationId xmlns:a16="http://schemas.microsoft.com/office/drawing/2014/main" id="{F5C17B34-CC05-4F35-B30A-CD4917F9334B}"/>
              </a:ext>
            </a:extLst>
          </p:cNvPr>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grpSp>
        <p:nvGrpSpPr>
          <p:cNvPr id="38" name="Group 37">
            <a:extLst>
              <a:ext uri="{FF2B5EF4-FFF2-40B4-BE49-F238E27FC236}">
                <a16:creationId xmlns:a16="http://schemas.microsoft.com/office/drawing/2014/main" id="{413291A2-8F26-4870-809B-25C91618597B}"/>
              </a:ext>
            </a:extLst>
          </p:cNvPr>
          <p:cNvGrpSpPr/>
          <p:nvPr/>
        </p:nvGrpSpPr>
        <p:grpSpPr>
          <a:xfrm>
            <a:off x="1194829" y="5487515"/>
            <a:ext cx="8167430" cy="1053081"/>
            <a:chOff x="1194829" y="5487515"/>
            <a:chExt cx="8167430" cy="1053081"/>
          </a:xfrm>
        </p:grpSpPr>
        <p:sp>
          <p:nvSpPr>
            <p:cNvPr id="6" name="TextBox 5">
              <a:extLst>
                <a:ext uri="{FF2B5EF4-FFF2-40B4-BE49-F238E27FC236}">
                  <a16:creationId xmlns:a16="http://schemas.microsoft.com/office/drawing/2014/main" id="{286600D1-6FFA-4D84-A566-E74755FB8772}"/>
                </a:ext>
              </a:extLst>
            </p:cNvPr>
            <p:cNvSpPr txBox="1"/>
            <p:nvPr/>
          </p:nvSpPr>
          <p:spPr>
            <a:xfrm>
              <a:off x="1194829" y="5487515"/>
              <a:ext cx="2447925" cy="646331"/>
            </a:xfrm>
            <a:prstGeom prst="rect">
              <a:avLst/>
            </a:prstGeom>
            <a:noFill/>
          </p:spPr>
          <p:txBody>
            <a:bodyPr wrap="square" rtlCol="0">
              <a:spAutoFit/>
            </a:bodyPr>
            <a:lstStyle/>
            <a:p>
              <a:r>
                <a:rPr lang="en-US" b="1" dirty="0">
                  <a:latin typeface="Consolas" panose="020B0609020204030204" pitchFamily="49" charset="0"/>
                </a:rPr>
                <a:t>int a;</a:t>
              </a:r>
            </a:p>
            <a:p>
              <a:r>
                <a:rPr lang="en-US" b="1" dirty="0">
                  <a:latin typeface="Consolas" panose="020B0609020204030204" pitchFamily="49" charset="0"/>
                </a:rPr>
                <a:t>int b;</a:t>
              </a:r>
            </a:p>
          </p:txBody>
        </p:sp>
        <p:grpSp>
          <p:nvGrpSpPr>
            <p:cNvPr id="10" name="Group 9">
              <a:extLst>
                <a:ext uri="{FF2B5EF4-FFF2-40B4-BE49-F238E27FC236}">
                  <a16:creationId xmlns:a16="http://schemas.microsoft.com/office/drawing/2014/main" id="{0E0644B1-1C14-42AB-AB88-74F4C5E3EEFD}"/>
                </a:ext>
              </a:extLst>
            </p:cNvPr>
            <p:cNvGrpSpPr/>
            <p:nvPr/>
          </p:nvGrpSpPr>
          <p:grpSpPr>
            <a:xfrm>
              <a:off x="8239125" y="6266276"/>
              <a:ext cx="1123134" cy="274320"/>
              <a:chOff x="7258050" y="6266276"/>
              <a:chExt cx="1123134" cy="274320"/>
            </a:xfrm>
          </p:grpSpPr>
          <p:sp>
            <p:nvSpPr>
              <p:cNvPr id="8" name="Rectangle 7">
                <a:extLst>
                  <a:ext uri="{FF2B5EF4-FFF2-40B4-BE49-F238E27FC236}">
                    <a16:creationId xmlns:a16="http://schemas.microsoft.com/office/drawing/2014/main" id="{2A212703-7A82-4605-A61D-44D5294CA78F}"/>
                  </a:ext>
                </a:extLst>
              </p:cNvPr>
              <p:cNvSpPr/>
              <p:nvPr/>
            </p:nvSpPr>
            <p:spPr>
              <a:xfrm>
                <a:off x="7649664" y="626627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C8AF0D-1A8B-44FF-A8A6-432304356532}"/>
                  </a:ext>
                </a:extLst>
              </p:cNvPr>
              <p:cNvSpPr txBox="1"/>
              <p:nvPr/>
            </p:nvSpPr>
            <p:spPr>
              <a:xfrm>
                <a:off x="7258050" y="6280325"/>
                <a:ext cx="324226" cy="246221"/>
              </a:xfrm>
              <a:prstGeom prst="rect">
                <a:avLst/>
              </a:prstGeom>
              <a:noFill/>
            </p:spPr>
            <p:txBody>
              <a:bodyPr wrap="square" lIns="0" tIns="0" rIns="0" bIns="0" rtlCol="0">
                <a:spAutoFit/>
              </a:bodyPr>
              <a:lstStyle/>
              <a:p>
                <a:pPr algn="r"/>
                <a:r>
                  <a:rPr lang="en-US" sz="1600" b="1" dirty="0">
                    <a:latin typeface="+mj-lt"/>
                    <a:cs typeface="Courier New" panose="02070309020205020404" pitchFamily="49" charset="0"/>
                    <a:sym typeface="Symbol"/>
                  </a:rPr>
                  <a:t>a:</a:t>
                </a:r>
                <a:endParaRPr lang="en-US" sz="1600" b="1" dirty="0">
                  <a:latin typeface="+mj-lt"/>
                  <a:cs typeface="Courier New" panose="02070309020205020404" pitchFamily="49" charset="0"/>
                </a:endParaRPr>
              </a:p>
            </p:txBody>
          </p:sp>
        </p:grpSp>
        <p:grpSp>
          <p:nvGrpSpPr>
            <p:cNvPr id="9" name="Group 8">
              <a:extLst>
                <a:ext uri="{FF2B5EF4-FFF2-40B4-BE49-F238E27FC236}">
                  <a16:creationId xmlns:a16="http://schemas.microsoft.com/office/drawing/2014/main" id="{6DFCC053-1ED2-47A1-A950-BB8DA33AA5C0}"/>
                </a:ext>
              </a:extLst>
            </p:cNvPr>
            <p:cNvGrpSpPr/>
            <p:nvPr/>
          </p:nvGrpSpPr>
          <p:grpSpPr>
            <a:xfrm>
              <a:off x="6098109" y="6266276"/>
              <a:ext cx="1123134" cy="274320"/>
              <a:chOff x="9355659" y="6266276"/>
              <a:chExt cx="1123134" cy="274320"/>
            </a:xfrm>
          </p:grpSpPr>
          <p:sp>
            <p:nvSpPr>
              <p:cNvPr id="31" name="Rectangle 30">
                <a:extLst>
                  <a:ext uri="{FF2B5EF4-FFF2-40B4-BE49-F238E27FC236}">
                    <a16:creationId xmlns:a16="http://schemas.microsoft.com/office/drawing/2014/main" id="{06406397-F071-4B87-8D21-202EAABCD019}"/>
                  </a:ext>
                </a:extLst>
              </p:cNvPr>
              <p:cNvSpPr/>
              <p:nvPr/>
            </p:nvSpPr>
            <p:spPr>
              <a:xfrm>
                <a:off x="9747273" y="6266276"/>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3E40722-97FE-45A3-A542-FB4FF11309F5}"/>
                  </a:ext>
                </a:extLst>
              </p:cNvPr>
              <p:cNvSpPr txBox="1"/>
              <p:nvPr/>
            </p:nvSpPr>
            <p:spPr>
              <a:xfrm>
                <a:off x="9355659" y="6280325"/>
                <a:ext cx="324226" cy="246221"/>
              </a:xfrm>
              <a:prstGeom prst="rect">
                <a:avLst/>
              </a:prstGeom>
              <a:noFill/>
            </p:spPr>
            <p:txBody>
              <a:bodyPr wrap="square" lIns="0" tIns="0" rIns="0" bIns="0" rtlCol="0">
                <a:spAutoFit/>
              </a:bodyPr>
              <a:lstStyle/>
              <a:p>
                <a:pPr algn="r"/>
                <a:r>
                  <a:rPr lang="en-US" sz="1600" b="1" dirty="0">
                    <a:latin typeface="+mj-lt"/>
                    <a:cs typeface="Courier New" panose="02070309020205020404" pitchFamily="49" charset="0"/>
                    <a:sym typeface="Symbol"/>
                  </a:rPr>
                  <a:t>b:</a:t>
                </a:r>
                <a:endParaRPr lang="en-US" sz="1600" b="1" dirty="0">
                  <a:latin typeface="+mj-lt"/>
                  <a:cs typeface="Courier New" panose="02070309020205020404" pitchFamily="49" charset="0"/>
                </a:endParaRPr>
              </a:p>
            </p:txBody>
          </p:sp>
        </p:grpSp>
      </p:grpSp>
      <p:grpSp>
        <p:nvGrpSpPr>
          <p:cNvPr id="41" name="Group 40">
            <a:extLst>
              <a:ext uri="{FF2B5EF4-FFF2-40B4-BE49-F238E27FC236}">
                <a16:creationId xmlns:a16="http://schemas.microsoft.com/office/drawing/2014/main" id="{A4AF590C-B293-46FD-B8CC-4627CB3D527E}"/>
              </a:ext>
            </a:extLst>
          </p:cNvPr>
          <p:cNvGrpSpPr/>
          <p:nvPr/>
        </p:nvGrpSpPr>
        <p:grpSpPr>
          <a:xfrm>
            <a:off x="1195011" y="5683537"/>
            <a:ext cx="7432757" cy="717144"/>
            <a:chOff x="1195011" y="5683537"/>
            <a:chExt cx="7432757" cy="717144"/>
          </a:xfrm>
        </p:grpSpPr>
        <p:grpSp>
          <p:nvGrpSpPr>
            <p:cNvPr id="15" name="Group 14">
              <a:extLst>
                <a:ext uri="{FF2B5EF4-FFF2-40B4-BE49-F238E27FC236}">
                  <a16:creationId xmlns:a16="http://schemas.microsoft.com/office/drawing/2014/main" id="{E39007D6-9BC1-4377-BD71-5D7B70C74D97}"/>
                </a:ext>
              </a:extLst>
            </p:cNvPr>
            <p:cNvGrpSpPr/>
            <p:nvPr/>
          </p:nvGrpSpPr>
          <p:grpSpPr>
            <a:xfrm>
              <a:off x="6854148" y="5683537"/>
              <a:ext cx="1401707" cy="274320"/>
              <a:chOff x="5558748" y="5683537"/>
              <a:chExt cx="1401707" cy="274320"/>
            </a:xfrm>
          </p:grpSpPr>
          <p:sp>
            <p:nvSpPr>
              <p:cNvPr id="12" name="Rectangle 11">
                <a:extLst>
                  <a:ext uri="{FF2B5EF4-FFF2-40B4-BE49-F238E27FC236}">
                    <a16:creationId xmlns:a16="http://schemas.microsoft.com/office/drawing/2014/main" id="{91420F75-AC77-4309-9B82-1F422C5B3ECA}"/>
                  </a:ext>
                </a:extLst>
              </p:cNvPr>
              <p:cNvSpPr/>
              <p:nvPr/>
            </p:nvSpPr>
            <p:spPr>
              <a:xfrm>
                <a:off x="6228935" y="5683537"/>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36EF3F-3EC2-4C3C-9281-69E1AAD21CA3}"/>
                  </a:ext>
                </a:extLst>
              </p:cNvPr>
              <p:cNvSpPr txBox="1"/>
              <p:nvPr/>
            </p:nvSpPr>
            <p:spPr>
              <a:xfrm>
                <a:off x="5558748" y="5692363"/>
                <a:ext cx="654153" cy="246221"/>
              </a:xfrm>
              <a:prstGeom prst="rect">
                <a:avLst/>
              </a:prstGeom>
              <a:noFill/>
            </p:spPr>
            <p:txBody>
              <a:bodyPr wrap="square" lIns="0" tIns="0" rIns="0" bIns="0" rtlCol="0">
                <a:spAutoFit/>
              </a:bodyPr>
              <a:lstStyle/>
              <a:p>
                <a:pPr algn="ctr"/>
                <a:r>
                  <a:rPr lang="en-US" sz="1600" b="1" dirty="0" err="1">
                    <a:latin typeface="+mj-lt"/>
                    <a:cs typeface="Courier New" panose="02070309020205020404" pitchFamily="49" charset="0"/>
                    <a:sym typeface="Symbol"/>
                  </a:rPr>
                  <a:t>ptr_a</a:t>
                </a:r>
                <a:r>
                  <a:rPr lang="en-US" sz="1600" b="1" dirty="0">
                    <a:latin typeface="+mj-lt"/>
                    <a:cs typeface="Courier New" panose="02070309020205020404" pitchFamily="49" charset="0"/>
                    <a:sym typeface="Symbol"/>
                  </a:rPr>
                  <a:t>:</a:t>
                </a:r>
                <a:endParaRPr lang="en-US" sz="1600" b="1" dirty="0">
                  <a:latin typeface="+mj-lt"/>
                  <a:cs typeface="Courier New" panose="02070309020205020404" pitchFamily="49" charset="0"/>
                </a:endParaRPr>
              </a:p>
            </p:txBody>
          </p:sp>
        </p:grpSp>
        <p:cxnSp>
          <p:nvCxnSpPr>
            <p:cNvPr id="14" name="Straight Arrow Connector 13">
              <a:extLst>
                <a:ext uri="{FF2B5EF4-FFF2-40B4-BE49-F238E27FC236}">
                  <a16:creationId xmlns:a16="http://schemas.microsoft.com/office/drawing/2014/main" id="{9F347D4A-4320-4F5C-9733-656AE4388856}"/>
                </a:ext>
              </a:extLst>
            </p:cNvPr>
            <p:cNvCxnSpPr>
              <a:cxnSpLocks/>
            </p:cNvCxnSpPr>
            <p:nvPr/>
          </p:nvCxnSpPr>
          <p:spPr>
            <a:xfrm>
              <a:off x="7899269" y="5825394"/>
              <a:ext cx="728499" cy="44088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D3F5137-AE23-46FB-B942-FAAD0C0D52BF}"/>
                </a:ext>
              </a:extLst>
            </p:cNvPr>
            <p:cNvSpPr txBox="1"/>
            <p:nvPr/>
          </p:nvSpPr>
          <p:spPr>
            <a:xfrm>
              <a:off x="1195011" y="6031349"/>
              <a:ext cx="2447925" cy="369332"/>
            </a:xfrm>
            <a:prstGeom prst="rect">
              <a:avLst/>
            </a:prstGeom>
            <a:noFill/>
          </p:spPr>
          <p:txBody>
            <a:bodyPr wrap="square" rtlCol="0">
              <a:spAutoFit/>
            </a:bodyPr>
            <a:lstStyle/>
            <a:p>
              <a:r>
                <a:rPr lang="en-US" b="1" dirty="0">
                  <a:latin typeface="Consolas" panose="020B0609020204030204" pitchFamily="49" charset="0"/>
                </a:rPr>
                <a:t>int *</a:t>
              </a:r>
              <a:r>
                <a:rPr lang="en-US" b="1" dirty="0" err="1">
                  <a:latin typeface="Consolas" panose="020B0609020204030204" pitchFamily="49" charset="0"/>
                </a:rPr>
                <a:t>ptr_a</a:t>
              </a:r>
              <a:r>
                <a:rPr lang="en-US" b="1" dirty="0">
                  <a:latin typeface="Consolas" panose="020B0609020204030204" pitchFamily="49" charset="0"/>
                </a:rPr>
                <a:t> = &amp;a;</a:t>
              </a:r>
            </a:p>
          </p:txBody>
        </p:sp>
      </p:grpSp>
      <p:grpSp>
        <p:nvGrpSpPr>
          <p:cNvPr id="42" name="Group 41">
            <a:extLst>
              <a:ext uri="{FF2B5EF4-FFF2-40B4-BE49-F238E27FC236}">
                <a16:creationId xmlns:a16="http://schemas.microsoft.com/office/drawing/2014/main" id="{18DB8EB9-F6F9-4CD4-9D29-EA4847E0A6BD}"/>
              </a:ext>
            </a:extLst>
          </p:cNvPr>
          <p:cNvGrpSpPr/>
          <p:nvPr/>
        </p:nvGrpSpPr>
        <p:grpSpPr>
          <a:xfrm>
            <a:off x="1195309" y="5683537"/>
            <a:ext cx="9152859" cy="985170"/>
            <a:chOff x="1195309" y="5683537"/>
            <a:chExt cx="9152859" cy="985170"/>
          </a:xfrm>
        </p:grpSpPr>
        <p:grpSp>
          <p:nvGrpSpPr>
            <p:cNvPr id="11" name="Group 10">
              <a:extLst>
                <a:ext uri="{FF2B5EF4-FFF2-40B4-BE49-F238E27FC236}">
                  <a16:creationId xmlns:a16="http://schemas.microsoft.com/office/drawing/2014/main" id="{D0DB177B-18A6-489F-AC14-F1A87C1A4538}"/>
                </a:ext>
              </a:extLst>
            </p:cNvPr>
            <p:cNvGrpSpPr/>
            <p:nvPr/>
          </p:nvGrpSpPr>
          <p:grpSpPr>
            <a:xfrm>
              <a:off x="8946461" y="5683537"/>
              <a:ext cx="1401707" cy="274320"/>
              <a:chOff x="7651061" y="5683537"/>
              <a:chExt cx="1401707" cy="274320"/>
            </a:xfrm>
          </p:grpSpPr>
          <p:sp>
            <p:nvSpPr>
              <p:cNvPr id="21" name="Rectangle 20">
                <a:extLst>
                  <a:ext uri="{FF2B5EF4-FFF2-40B4-BE49-F238E27FC236}">
                    <a16:creationId xmlns:a16="http://schemas.microsoft.com/office/drawing/2014/main" id="{632EF18D-2A64-43AB-AD00-524DA008931F}"/>
                  </a:ext>
                </a:extLst>
              </p:cNvPr>
              <p:cNvSpPr/>
              <p:nvPr/>
            </p:nvSpPr>
            <p:spPr>
              <a:xfrm>
                <a:off x="8321248" y="5683537"/>
                <a:ext cx="731520" cy="27432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7C22941-4F26-4C31-A364-4A7A788244F3}"/>
                  </a:ext>
                </a:extLst>
              </p:cNvPr>
              <p:cNvSpPr txBox="1"/>
              <p:nvPr/>
            </p:nvSpPr>
            <p:spPr>
              <a:xfrm>
                <a:off x="7651061" y="5692363"/>
                <a:ext cx="654153" cy="246221"/>
              </a:xfrm>
              <a:prstGeom prst="rect">
                <a:avLst/>
              </a:prstGeom>
              <a:noFill/>
            </p:spPr>
            <p:txBody>
              <a:bodyPr wrap="square" lIns="0" tIns="0" rIns="0" bIns="0" rtlCol="0">
                <a:spAutoFit/>
              </a:bodyPr>
              <a:lstStyle/>
              <a:p>
                <a:pPr algn="ctr"/>
                <a:r>
                  <a:rPr lang="en-US" sz="1600" b="1" dirty="0" err="1">
                    <a:latin typeface="+mj-lt"/>
                    <a:cs typeface="Courier New" panose="02070309020205020404" pitchFamily="49" charset="0"/>
                    <a:sym typeface="Symbol"/>
                  </a:rPr>
                  <a:t>ref_a</a:t>
                </a:r>
                <a:r>
                  <a:rPr lang="en-US" sz="1600" b="1" dirty="0">
                    <a:latin typeface="+mj-lt"/>
                    <a:cs typeface="Courier New" panose="02070309020205020404" pitchFamily="49" charset="0"/>
                    <a:sym typeface="Symbol"/>
                  </a:rPr>
                  <a:t>:</a:t>
                </a:r>
                <a:endParaRPr lang="en-US" sz="1600" b="1" dirty="0">
                  <a:latin typeface="+mj-lt"/>
                  <a:cs typeface="Courier New" panose="02070309020205020404" pitchFamily="49" charset="0"/>
                </a:endParaRPr>
              </a:p>
            </p:txBody>
          </p:sp>
        </p:grpSp>
        <p:cxnSp>
          <p:nvCxnSpPr>
            <p:cNvPr id="23" name="Straight Arrow Connector 22">
              <a:extLst>
                <a:ext uri="{FF2B5EF4-FFF2-40B4-BE49-F238E27FC236}">
                  <a16:creationId xmlns:a16="http://schemas.microsoft.com/office/drawing/2014/main" id="{95E9160F-5516-4F7D-99EA-4FF959EE001A}"/>
                </a:ext>
              </a:extLst>
            </p:cNvPr>
            <p:cNvCxnSpPr>
              <a:cxnSpLocks/>
            </p:cNvCxnSpPr>
            <p:nvPr/>
          </p:nvCxnSpPr>
          <p:spPr>
            <a:xfrm flipH="1">
              <a:off x="8643802" y="5815473"/>
              <a:ext cx="1338607" cy="43114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5B6BB2B6-0C0A-4CFA-8658-ECFF106EEEDD}"/>
                </a:ext>
              </a:extLst>
            </p:cNvPr>
            <p:cNvSpPr txBox="1"/>
            <p:nvPr/>
          </p:nvSpPr>
          <p:spPr>
            <a:xfrm>
              <a:off x="1195309" y="6299375"/>
              <a:ext cx="2447925" cy="369332"/>
            </a:xfrm>
            <a:prstGeom prst="rect">
              <a:avLst/>
            </a:prstGeom>
            <a:noFill/>
          </p:spPr>
          <p:txBody>
            <a:bodyPr wrap="square" rtlCol="0">
              <a:spAutoFit/>
            </a:bodyPr>
            <a:lstStyle/>
            <a:p>
              <a:r>
                <a:rPr lang="en-US" b="1" dirty="0">
                  <a:latin typeface="Consolas" panose="020B0609020204030204" pitchFamily="49" charset="0"/>
                </a:rPr>
                <a:t>int &amp;</a:t>
              </a:r>
              <a:r>
                <a:rPr lang="en-US" b="1" dirty="0" err="1">
                  <a:latin typeface="Consolas" panose="020B0609020204030204" pitchFamily="49" charset="0"/>
                </a:rPr>
                <a:t>ref_a</a:t>
              </a:r>
              <a:r>
                <a:rPr lang="en-US" b="1" dirty="0">
                  <a:latin typeface="Consolas" panose="020B0609020204030204" pitchFamily="49" charset="0"/>
                </a:rPr>
                <a:t> = a;</a:t>
              </a:r>
            </a:p>
          </p:txBody>
        </p:sp>
      </p:grpSp>
      <p:grpSp>
        <p:nvGrpSpPr>
          <p:cNvPr id="54" name="Group 53">
            <a:extLst>
              <a:ext uri="{FF2B5EF4-FFF2-40B4-BE49-F238E27FC236}">
                <a16:creationId xmlns:a16="http://schemas.microsoft.com/office/drawing/2014/main" id="{8D171297-96F8-40A9-8250-1030FBFA0AEC}"/>
              </a:ext>
            </a:extLst>
          </p:cNvPr>
          <p:cNvGrpSpPr/>
          <p:nvPr/>
        </p:nvGrpSpPr>
        <p:grpSpPr>
          <a:xfrm>
            <a:off x="3686453" y="5692981"/>
            <a:ext cx="6327930" cy="1141341"/>
            <a:chOff x="3686453" y="5692981"/>
            <a:chExt cx="6327930" cy="1141341"/>
          </a:xfrm>
        </p:grpSpPr>
        <p:sp>
          <p:nvSpPr>
            <p:cNvPr id="29" name="TextBox 28">
              <a:extLst>
                <a:ext uri="{FF2B5EF4-FFF2-40B4-BE49-F238E27FC236}">
                  <a16:creationId xmlns:a16="http://schemas.microsoft.com/office/drawing/2014/main" id="{0577D893-9590-42B2-B9C6-53D999B33109}"/>
                </a:ext>
              </a:extLst>
            </p:cNvPr>
            <p:cNvSpPr txBox="1"/>
            <p:nvPr/>
          </p:nvSpPr>
          <p:spPr>
            <a:xfrm>
              <a:off x="8340064" y="5692981"/>
              <a:ext cx="377855" cy="615553"/>
            </a:xfrm>
            <a:prstGeom prst="rect">
              <a:avLst/>
            </a:prstGeom>
            <a:noFill/>
          </p:spPr>
          <p:txBody>
            <a:bodyPr wrap="square" lIns="0" tIns="0" rIns="0" bIns="0" rtlCol="0">
              <a:spAutoFit/>
            </a:bodyPr>
            <a:lstStyle/>
            <a:p>
              <a:pPr algn="ctr"/>
              <a:r>
                <a:rPr lang="en-US" sz="4000" b="1" dirty="0">
                  <a:solidFill>
                    <a:srgbClr val="FF0000"/>
                  </a:solidFill>
                  <a:latin typeface="+mj-lt"/>
                  <a:cs typeface="Courier New" panose="02070309020205020404" pitchFamily="49" charset="0"/>
                  <a:sym typeface="Wingdings" panose="05000000000000000000" pitchFamily="2" charset="2"/>
                </a:rPr>
                <a:t></a:t>
              </a:r>
              <a:endParaRPr lang="en-US" sz="4000" b="1" dirty="0">
                <a:solidFill>
                  <a:srgbClr val="FF0000"/>
                </a:solidFill>
                <a:latin typeface="+mj-lt"/>
                <a:cs typeface="Courier New" panose="02070309020205020404" pitchFamily="49" charset="0"/>
              </a:endParaRPr>
            </a:p>
          </p:txBody>
        </p:sp>
        <p:grpSp>
          <p:nvGrpSpPr>
            <p:cNvPr id="53" name="Group 52">
              <a:extLst>
                <a:ext uri="{FF2B5EF4-FFF2-40B4-BE49-F238E27FC236}">
                  <a16:creationId xmlns:a16="http://schemas.microsoft.com/office/drawing/2014/main" id="{576457A2-2A5A-4761-AFF6-3B171923A361}"/>
                </a:ext>
              </a:extLst>
            </p:cNvPr>
            <p:cNvGrpSpPr/>
            <p:nvPr/>
          </p:nvGrpSpPr>
          <p:grpSpPr>
            <a:xfrm>
              <a:off x="3686453" y="5815473"/>
              <a:ext cx="6327930" cy="1018849"/>
              <a:chOff x="3686453" y="5815473"/>
              <a:chExt cx="6327930" cy="1018849"/>
            </a:xfrm>
          </p:grpSpPr>
          <p:sp>
            <p:nvSpPr>
              <p:cNvPr id="32" name="TextBox 31">
                <a:extLst>
                  <a:ext uri="{FF2B5EF4-FFF2-40B4-BE49-F238E27FC236}">
                    <a16:creationId xmlns:a16="http://schemas.microsoft.com/office/drawing/2014/main" id="{A3F4229C-6632-4C3D-B254-12EFE924B534}"/>
                  </a:ext>
                </a:extLst>
              </p:cNvPr>
              <p:cNvSpPr txBox="1"/>
              <p:nvPr/>
            </p:nvSpPr>
            <p:spPr>
              <a:xfrm>
                <a:off x="4374274" y="6218769"/>
                <a:ext cx="377855" cy="615553"/>
              </a:xfrm>
              <a:prstGeom prst="rect">
                <a:avLst/>
              </a:prstGeom>
              <a:noFill/>
            </p:spPr>
            <p:txBody>
              <a:bodyPr wrap="square" lIns="0" tIns="0" rIns="0" bIns="0" rtlCol="0">
                <a:spAutoFit/>
              </a:bodyPr>
              <a:lstStyle/>
              <a:p>
                <a:pPr algn="ctr"/>
                <a:r>
                  <a:rPr lang="en-US" sz="4000" b="1" dirty="0">
                    <a:solidFill>
                      <a:srgbClr val="FF0000"/>
                    </a:solidFill>
                    <a:latin typeface="+mj-lt"/>
                    <a:cs typeface="Courier New" panose="02070309020205020404" pitchFamily="49" charset="0"/>
                    <a:sym typeface="Wingdings" panose="05000000000000000000" pitchFamily="2" charset="2"/>
                  </a:rPr>
                  <a:t></a:t>
                </a:r>
                <a:endParaRPr lang="en-US" sz="4000" b="1" dirty="0">
                  <a:solidFill>
                    <a:srgbClr val="FF0000"/>
                  </a:solidFill>
                  <a:latin typeface="+mj-lt"/>
                  <a:cs typeface="Courier New" panose="02070309020205020404" pitchFamily="49" charset="0"/>
                </a:endParaRPr>
              </a:p>
            </p:txBody>
          </p:sp>
          <p:cxnSp>
            <p:nvCxnSpPr>
              <p:cNvPr id="30" name="Straight Arrow Connector 29">
                <a:extLst>
                  <a:ext uri="{FF2B5EF4-FFF2-40B4-BE49-F238E27FC236}">
                    <a16:creationId xmlns:a16="http://schemas.microsoft.com/office/drawing/2014/main" id="{3B7E5C8D-ADBE-4C1C-B28B-C4F46D5EF498}"/>
                  </a:ext>
                </a:extLst>
              </p:cNvPr>
              <p:cNvCxnSpPr>
                <a:cxnSpLocks/>
              </p:cNvCxnSpPr>
              <p:nvPr/>
            </p:nvCxnSpPr>
            <p:spPr>
              <a:xfrm flipH="1">
                <a:off x="6507391" y="5815473"/>
                <a:ext cx="3506992" cy="43114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19CFB25-DEE8-4425-9D9D-4056C302B3FB}"/>
                  </a:ext>
                </a:extLst>
              </p:cNvPr>
              <p:cNvSpPr txBox="1"/>
              <p:nvPr/>
            </p:nvSpPr>
            <p:spPr>
              <a:xfrm>
                <a:off x="3686453" y="6314615"/>
                <a:ext cx="1785352" cy="369332"/>
              </a:xfrm>
              <a:prstGeom prst="rect">
                <a:avLst/>
              </a:prstGeom>
              <a:noFill/>
            </p:spPr>
            <p:txBody>
              <a:bodyPr wrap="square" rtlCol="0">
                <a:spAutoFit/>
              </a:bodyPr>
              <a:lstStyle/>
              <a:p>
                <a:r>
                  <a:rPr lang="en-US" b="1" dirty="0" err="1">
                    <a:latin typeface="Consolas" panose="020B0609020204030204" pitchFamily="49" charset="0"/>
                  </a:rPr>
                  <a:t>ref_a</a:t>
                </a:r>
                <a:r>
                  <a:rPr lang="en-US" b="1" dirty="0">
                    <a:latin typeface="Consolas" panose="020B0609020204030204" pitchFamily="49" charset="0"/>
                  </a:rPr>
                  <a:t> = b;</a:t>
                </a:r>
              </a:p>
            </p:txBody>
          </p:sp>
        </p:grpSp>
      </p:grpSp>
      <p:grpSp>
        <p:nvGrpSpPr>
          <p:cNvPr id="52" name="Group 51">
            <a:extLst>
              <a:ext uri="{FF2B5EF4-FFF2-40B4-BE49-F238E27FC236}">
                <a16:creationId xmlns:a16="http://schemas.microsoft.com/office/drawing/2014/main" id="{14A46290-9600-4D33-BF84-138905325F7C}"/>
              </a:ext>
            </a:extLst>
          </p:cNvPr>
          <p:cNvGrpSpPr/>
          <p:nvPr/>
        </p:nvGrpSpPr>
        <p:grpSpPr>
          <a:xfrm>
            <a:off x="3686453" y="5825394"/>
            <a:ext cx="4941315" cy="585451"/>
            <a:chOff x="3686453" y="5825394"/>
            <a:chExt cx="4941315" cy="585451"/>
          </a:xfrm>
        </p:grpSpPr>
        <p:sp>
          <p:nvSpPr>
            <p:cNvPr id="7" name="TextBox 6">
              <a:extLst>
                <a:ext uri="{FF2B5EF4-FFF2-40B4-BE49-F238E27FC236}">
                  <a16:creationId xmlns:a16="http://schemas.microsoft.com/office/drawing/2014/main" id="{5918222D-A80B-4801-AB50-ED127F49C958}"/>
                </a:ext>
              </a:extLst>
            </p:cNvPr>
            <p:cNvSpPr txBox="1"/>
            <p:nvPr/>
          </p:nvSpPr>
          <p:spPr>
            <a:xfrm>
              <a:off x="3686453" y="6041513"/>
              <a:ext cx="1785352" cy="369332"/>
            </a:xfrm>
            <a:prstGeom prst="rect">
              <a:avLst/>
            </a:prstGeom>
            <a:noFill/>
          </p:spPr>
          <p:txBody>
            <a:bodyPr wrap="square" rtlCol="0">
              <a:spAutoFit/>
            </a:bodyPr>
            <a:lstStyle/>
            <a:p>
              <a:r>
                <a:rPr lang="en-US" b="1" dirty="0" err="1">
                  <a:latin typeface="Consolas" panose="020B0609020204030204" pitchFamily="49" charset="0"/>
                </a:rPr>
                <a:t>ptr_a</a:t>
              </a:r>
              <a:r>
                <a:rPr lang="en-US" b="1" dirty="0">
                  <a:latin typeface="Consolas" panose="020B0609020204030204" pitchFamily="49" charset="0"/>
                </a:rPr>
                <a:t> = &amp;b;</a:t>
              </a:r>
            </a:p>
          </p:txBody>
        </p:sp>
        <p:cxnSp>
          <p:nvCxnSpPr>
            <p:cNvPr id="46" name="Straight Arrow Connector 45">
              <a:extLst>
                <a:ext uri="{FF2B5EF4-FFF2-40B4-BE49-F238E27FC236}">
                  <a16:creationId xmlns:a16="http://schemas.microsoft.com/office/drawing/2014/main" id="{8AAF66E2-5EAB-4F1C-B86F-BF3CDDF8FCD4}"/>
                </a:ext>
              </a:extLst>
            </p:cNvPr>
            <p:cNvCxnSpPr>
              <a:cxnSpLocks/>
            </p:cNvCxnSpPr>
            <p:nvPr/>
          </p:nvCxnSpPr>
          <p:spPr>
            <a:xfrm>
              <a:off x="7905897" y="5829252"/>
              <a:ext cx="721871" cy="434740"/>
            </a:xfrm>
            <a:prstGeom prst="straightConnector1">
              <a:avLst/>
            </a:prstGeom>
            <a:ln w="44450">
              <a:solidFill>
                <a:schemeClr val="bg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D4FA61A-4ED9-4E48-B8F2-7A2B7BBE09BD}"/>
                </a:ext>
              </a:extLst>
            </p:cNvPr>
            <p:cNvCxnSpPr>
              <a:cxnSpLocks/>
            </p:cNvCxnSpPr>
            <p:nvPr/>
          </p:nvCxnSpPr>
          <p:spPr>
            <a:xfrm flipH="1">
              <a:off x="6507573" y="5825394"/>
              <a:ext cx="1381864" cy="440882"/>
            </a:xfrm>
            <a:prstGeom prst="straightConnector1">
              <a:avLst/>
            </a:prstGeom>
            <a:ln w="3810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562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A828-4292-433D-851A-5215D608945B}"/>
              </a:ext>
            </a:extLst>
          </p:cNvPr>
          <p:cNvSpPr>
            <a:spLocks noGrp="1"/>
          </p:cNvSpPr>
          <p:nvPr>
            <p:ph type="title"/>
          </p:nvPr>
        </p:nvSpPr>
        <p:spPr/>
        <p:txBody>
          <a:bodyPr/>
          <a:lstStyle/>
          <a:p>
            <a:r>
              <a:rPr lang="en-US" dirty="0"/>
              <a:t>Pointers vs References</a:t>
            </a:r>
          </a:p>
        </p:txBody>
      </p:sp>
      <p:sp>
        <p:nvSpPr>
          <p:cNvPr id="4" name="Footer Placeholder 3">
            <a:extLst>
              <a:ext uri="{FF2B5EF4-FFF2-40B4-BE49-F238E27FC236}">
                <a16:creationId xmlns:a16="http://schemas.microsoft.com/office/drawing/2014/main" id="{3312354C-ADDA-4AC3-998C-8475CB56D15A}"/>
              </a:ext>
            </a:extLst>
          </p:cNvPr>
          <p:cNvSpPr>
            <a:spLocks noGrp="1"/>
          </p:cNvSpPr>
          <p:nvPr>
            <p:ph type="ftr" sz="quarter" idx="11"/>
          </p:nvPr>
        </p:nvSpPr>
        <p:spPr/>
        <p:txBody>
          <a:bodyPr/>
          <a:lstStyle/>
          <a:p>
            <a:pPr>
              <a:defRPr/>
            </a:pPr>
            <a:r>
              <a:rPr lang="en-US"/>
              <a:t>C++ Primer (04)</a:t>
            </a:r>
            <a:endParaRPr lang="en-US" dirty="0"/>
          </a:p>
        </p:txBody>
      </p:sp>
      <p:sp>
        <p:nvSpPr>
          <p:cNvPr id="5" name="Slide Number Placeholder 4">
            <a:extLst>
              <a:ext uri="{FF2B5EF4-FFF2-40B4-BE49-F238E27FC236}">
                <a16:creationId xmlns:a16="http://schemas.microsoft.com/office/drawing/2014/main" id="{F5C17B34-CC05-4F35-B30A-CD4917F9334B}"/>
              </a:ext>
            </a:extLst>
          </p:cNvPr>
          <p:cNvSpPr>
            <a:spLocks noGrp="1"/>
          </p:cNvSpPr>
          <p:nvPr>
            <p:ph type="sldNum" sz="quarter" idx="12"/>
          </p:nvPr>
        </p:nvSpPr>
        <p:spPr/>
        <p:txBody>
          <a:bodyPr/>
          <a:lstStyle/>
          <a:p>
            <a:pPr>
              <a:defRPr/>
            </a:pPr>
            <a:fld id="{0D7B5496-982B-480A-8085-B08F2CA91C21}" type="slidenum">
              <a:rPr lang="en-US" smtClean="0"/>
              <a:pPr>
                <a:defRPr/>
              </a:pPr>
              <a:t>21</a:t>
            </a:fld>
            <a:endParaRPr lang="en-US" dirty="0"/>
          </a:p>
        </p:txBody>
      </p:sp>
      <p:sp>
        <p:nvSpPr>
          <p:cNvPr id="7" name="TextBox 6">
            <a:extLst>
              <a:ext uri="{FF2B5EF4-FFF2-40B4-BE49-F238E27FC236}">
                <a16:creationId xmlns:a16="http://schemas.microsoft.com/office/drawing/2014/main" id="{F68D03BA-5397-46CF-8F4C-4568B7D009CC}"/>
              </a:ext>
            </a:extLst>
          </p:cNvPr>
          <p:cNvSpPr txBox="1"/>
          <p:nvPr/>
        </p:nvSpPr>
        <p:spPr>
          <a:xfrm>
            <a:off x="979212" y="1765275"/>
            <a:ext cx="4691229" cy="4524315"/>
          </a:xfrm>
          <a:prstGeom prst="rect">
            <a:avLst/>
          </a:prstGeom>
          <a:solidFill>
            <a:schemeClr val="bg1"/>
          </a:solidFill>
        </p:spPr>
        <p:txBody>
          <a:bodyPr wrap="square" rtlCol="0">
            <a:spAutoFit/>
          </a:bodyPr>
          <a:lstStyle/>
          <a:p>
            <a:r>
              <a:rPr lang="en-US" b="1" dirty="0">
                <a:latin typeface="Consolas" panose="020B0609020204030204" pitchFamily="49" charset="0"/>
              </a:rPr>
              <a:t>void swap(int</a:t>
            </a:r>
            <a:r>
              <a:rPr lang="en-US" b="1" dirty="0">
                <a:solidFill>
                  <a:srgbClr val="FF0000"/>
                </a:solidFill>
                <a:latin typeface="Consolas" panose="020B0609020204030204" pitchFamily="49" charset="0"/>
              </a:rPr>
              <a:t>*</a:t>
            </a:r>
            <a:r>
              <a:rPr lang="en-US" b="1" dirty="0">
                <a:latin typeface="Consolas" panose="020B0609020204030204" pitchFamily="49" charset="0"/>
              </a:rPr>
              <a:t> x, int</a:t>
            </a:r>
            <a:r>
              <a:rPr lang="en-US" b="1" dirty="0">
                <a:solidFill>
                  <a:srgbClr val="FF0000"/>
                </a:solidFill>
                <a:latin typeface="Consolas" panose="020B0609020204030204" pitchFamily="49" charset="0"/>
              </a:rPr>
              <a:t>*</a:t>
            </a:r>
            <a:r>
              <a:rPr lang="en-US" b="1" dirty="0">
                <a:latin typeface="Consolas" panose="020B0609020204030204" pitchFamily="49" charset="0"/>
              </a:rPr>
              <a:t> y)</a:t>
            </a:r>
          </a:p>
          <a:p>
            <a:r>
              <a:rPr lang="en-US" b="1" dirty="0">
                <a:latin typeface="Consolas" panose="020B0609020204030204" pitchFamily="49" charset="0"/>
              </a:rPr>
              <a:t>{</a:t>
            </a:r>
          </a:p>
          <a:p>
            <a:r>
              <a:rPr lang="en-US" b="1" dirty="0">
                <a:latin typeface="Consolas" panose="020B0609020204030204" pitchFamily="49" charset="0"/>
              </a:rPr>
              <a:t>   int temp = </a:t>
            </a:r>
            <a:r>
              <a:rPr lang="en-US" b="1" dirty="0">
                <a:solidFill>
                  <a:srgbClr val="FF0000"/>
                </a:solidFill>
                <a:latin typeface="Consolas" panose="020B0609020204030204" pitchFamily="49" charset="0"/>
              </a:rPr>
              <a:t>*</a:t>
            </a:r>
            <a:r>
              <a:rPr lang="en-US" b="1" dirty="0">
                <a:latin typeface="Consolas" panose="020B0609020204030204" pitchFamily="49" charset="0"/>
              </a:rPr>
              <a:t>x;</a:t>
            </a:r>
          </a:p>
          <a:p>
            <a:r>
              <a:rPr lang="en-US" b="1" dirty="0">
                <a:latin typeface="Consolas" panose="020B0609020204030204" pitchFamily="49" charset="0"/>
              </a:rPr>
              <a:t>   </a:t>
            </a:r>
            <a:r>
              <a:rPr lang="en-US" b="1" dirty="0">
                <a:solidFill>
                  <a:srgbClr val="FF0000"/>
                </a:solidFill>
                <a:latin typeface="Consolas" panose="020B0609020204030204" pitchFamily="49" charset="0"/>
              </a:rPr>
              <a:t>*</a:t>
            </a:r>
            <a:r>
              <a:rPr lang="en-US" b="1" dirty="0">
                <a:latin typeface="Consolas" panose="020B0609020204030204" pitchFamily="49" charset="0"/>
              </a:rPr>
              <a:t>x = </a:t>
            </a:r>
            <a:r>
              <a:rPr lang="en-US" b="1" dirty="0">
                <a:solidFill>
                  <a:srgbClr val="FF0000"/>
                </a:solidFill>
                <a:latin typeface="Consolas" panose="020B0609020204030204" pitchFamily="49" charset="0"/>
              </a:rPr>
              <a:t>*</a:t>
            </a:r>
            <a:r>
              <a:rPr lang="en-US" b="1" dirty="0">
                <a:latin typeface="Consolas" panose="020B0609020204030204" pitchFamily="49" charset="0"/>
              </a:rPr>
              <a:t>y;</a:t>
            </a:r>
          </a:p>
          <a:p>
            <a:r>
              <a:rPr lang="en-US" b="1" dirty="0">
                <a:latin typeface="Consolas" panose="020B0609020204030204" pitchFamily="49" charset="0"/>
              </a:rPr>
              <a:t>   </a:t>
            </a:r>
            <a:r>
              <a:rPr lang="en-US" b="1" dirty="0">
                <a:solidFill>
                  <a:srgbClr val="FF0000"/>
                </a:solidFill>
                <a:latin typeface="Consolas" panose="020B0609020204030204" pitchFamily="49" charset="0"/>
              </a:rPr>
              <a:t>*</a:t>
            </a:r>
            <a:r>
              <a:rPr lang="en-US" b="1" dirty="0">
                <a:latin typeface="Consolas" panose="020B0609020204030204" pitchFamily="49" charset="0"/>
              </a:rPr>
              <a:t>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t>
            </a:r>
            <a:r>
              <a:rPr lang="en-US" b="1" dirty="0">
                <a:solidFill>
                  <a:srgbClr val="FF0000"/>
                </a:solidFill>
                <a:latin typeface="Consolas" panose="020B0609020204030204" pitchFamily="49" charset="0"/>
              </a:rPr>
              <a:t>&amp;</a:t>
            </a:r>
            <a:r>
              <a:rPr lang="en-US" b="1" dirty="0">
                <a:latin typeface="Consolas" panose="020B0609020204030204" pitchFamily="49" charset="0"/>
              </a:rPr>
              <a:t>a, </a:t>
            </a:r>
            <a:r>
              <a:rPr lang="en-US" b="1" dirty="0">
                <a:solidFill>
                  <a:srgbClr val="FF0000"/>
                </a:solidFill>
                <a:latin typeface="Consolas" panose="020B0609020204030204" pitchFamily="49" charset="0"/>
              </a:rPr>
              <a:t>&amp;</a:t>
            </a:r>
            <a:r>
              <a:rPr lang="en-US" b="1" dirty="0">
                <a:latin typeface="Consolas" panose="020B0609020204030204" pitchFamily="49" charset="0"/>
              </a:rPr>
              <a:t>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grpSp>
        <p:nvGrpSpPr>
          <p:cNvPr id="11" name="Group 10">
            <a:extLst>
              <a:ext uri="{FF2B5EF4-FFF2-40B4-BE49-F238E27FC236}">
                <a16:creationId xmlns:a16="http://schemas.microsoft.com/office/drawing/2014/main" id="{F10E285E-FD55-4B20-91DF-5A667BD68A3E}"/>
              </a:ext>
            </a:extLst>
          </p:cNvPr>
          <p:cNvGrpSpPr/>
          <p:nvPr/>
        </p:nvGrpSpPr>
        <p:grpSpPr>
          <a:xfrm>
            <a:off x="4507606" y="1765275"/>
            <a:ext cx="6013019" cy="4524315"/>
            <a:chOff x="4507606" y="1765275"/>
            <a:chExt cx="6013019" cy="4524315"/>
          </a:xfrm>
        </p:grpSpPr>
        <p:sp>
          <p:nvSpPr>
            <p:cNvPr id="9" name="TextBox 8">
              <a:extLst>
                <a:ext uri="{FF2B5EF4-FFF2-40B4-BE49-F238E27FC236}">
                  <a16:creationId xmlns:a16="http://schemas.microsoft.com/office/drawing/2014/main" id="{CCDB6D46-D1A7-485D-9E76-99E0B0F68F59}"/>
                </a:ext>
              </a:extLst>
            </p:cNvPr>
            <p:cNvSpPr txBox="1"/>
            <p:nvPr/>
          </p:nvSpPr>
          <p:spPr>
            <a:xfrm>
              <a:off x="5961841" y="1765275"/>
              <a:ext cx="4558784" cy="4524315"/>
            </a:xfrm>
            <a:prstGeom prst="rect">
              <a:avLst/>
            </a:prstGeom>
            <a:solidFill>
              <a:schemeClr val="bg1"/>
            </a:solidFill>
          </p:spPr>
          <p:txBody>
            <a:bodyPr wrap="square" rtlCol="0">
              <a:spAutoFit/>
            </a:bodyPr>
            <a:lstStyle/>
            <a:p>
              <a:r>
                <a:rPr lang="en-US" b="1" dirty="0">
                  <a:latin typeface="Consolas" panose="020B0609020204030204" pitchFamily="49" charset="0"/>
                </a:rPr>
                <a:t>void swap(int</a:t>
              </a:r>
              <a:r>
                <a:rPr lang="en-US" b="1" dirty="0">
                  <a:solidFill>
                    <a:srgbClr val="FF0000"/>
                  </a:solidFill>
                  <a:latin typeface="Consolas" panose="020B0609020204030204" pitchFamily="49" charset="0"/>
                </a:rPr>
                <a:t>&amp;</a:t>
              </a:r>
              <a:r>
                <a:rPr lang="en-US" b="1" dirty="0">
                  <a:latin typeface="Consolas" panose="020B0609020204030204" pitchFamily="49" charset="0"/>
                </a:rPr>
                <a:t> x, int</a:t>
              </a:r>
              <a:r>
                <a:rPr lang="en-US" b="1" dirty="0">
                  <a:solidFill>
                    <a:srgbClr val="FF0000"/>
                  </a:solidFill>
                  <a:latin typeface="Consolas" panose="020B0609020204030204" pitchFamily="49" charset="0"/>
                </a:rPr>
                <a:t>&amp;</a:t>
              </a:r>
              <a:r>
                <a:rPr lang="en-US" b="1" dirty="0">
                  <a:latin typeface="Consolas" panose="020B0609020204030204" pitchFamily="49" charset="0"/>
                </a:rPr>
                <a:t> y)</a:t>
              </a:r>
            </a:p>
            <a:p>
              <a:r>
                <a:rPr lang="en-US" b="1" dirty="0">
                  <a:latin typeface="Consolas" panose="020B0609020204030204" pitchFamily="49" charset="0"/>
                </a:rPr>
                <a:t>{</a:t>
              </a:r>
            </a:p>
            <a:p>
              <a:r>
                <a:rPr lang="en-US" b="1" dirty="0">
                  <a:latin typeface="Consolas" panose="020B0609020204030204" pitchFamily="49" charset="0"/>
                </a:rPr>
                <a:t>   int temp = x;</a:t>
              </a:r>
            </a:p>
            <a:p>
              <a:r>
                <a:rPr lang="en-US" b="1" dirty="0">
                  <a:latin typeface="Consolas" panose="020B0609020204030204" pitchFamily="49" charset="0"/>
                </a:rPr>
                <a:t>   x = y;</a:t>
              </a:r>
            </a:p>
            <a:p>
              <a:r>
                <a:rPr lang="en-US" b="1" dirty="0">
                  <a:latin typeface="Consolas" panose="020B0609020204030204" pitchFamily="49" charset="0"/>
                </a:rPr>
                <a:t>   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 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sp>
          <p:nvSpPr>
            <p:cNvPr id="10" name="Arrow: Right 9">
              <a:extLst>
                <a:ext uri="{FF2B5EF4-FFF2-40B4-BE49-F238E27FC236}">
                  <a16:creationId xmlns:a16="http://schemas.microsoft.com/office/drawing/2014/main" id="{4BF5C472-9986-47AF-A5B0-089FC60B6C5D}"/>
                </a:ext>
              </a:extLst>
            </p:cNvPr>
            <p:cNvSpPr/>
            <p:nvPr/>
          </p:nvSpPr>
          <p:spPr>
            <a:xfrm>
              <a:off x="4507606" y="3528811"/>
              <a:ext cx="978794" cy="55379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13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by Reference</a:t>
            </a:r>
          </a:p>
        </p:txBody>
      </p:sp>
      <p:sp>
        <p:nvSpPr>
          <p:cNvPr id="3" name="Footer Placeholder 2"/>
          <p:cNvSpPr>
            <a:spLocks noGrp="1"/>
          </p:cNvSpPr>
          <p:nvPr>
            <p:ph type="ftr" sz="quarter" idx="11"/>
          </p:nvPr>
        </p:nvSpPr>
        <p:spPr/>
        <p:txBody>
          <a:bodyPr/>
          <a:lstStyle/>
          <a:p>
            <a:pPr>
              <a:defRPr/>
            </a:pPr>
            <a:r>
              <a:rPr lang="en-US"/>
              <a:t>C++ Primer (04)</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22</a:t>
            </a:fld>
            <a:endParaRPr lang="en-US" dirty="0"/>
          </a:p>
        </p:txBody>
      </p:sp>
      <p:sp>
        <p:nvSpPr>
          <p:cNvPr id="5" name="TextBox 4"/>
          <p:cNvSpPr txBox="1"/>
          <p:nvPr/>
        </p:nvSpPr>
        <p:spPr>
          <a:xfrm>
            <a:off x="658368" y="1340273"/>
            <a:ext cx="5285232" cy="5355312"/>
          </a:xfrm>
          <a:prstGeom prst="rect">
            <a:avLst/>
          </a:prstGeom>
          <a:noFill/>
        </p:spPr>
        <p:txBody>
          <a:bodyPr wrap="square" rtlCol="0">
            <a:spAutoFit/>
          </a:bodyPr>
          <a:lstStyle/>
          <a:p>
            <a:r>
              <a:rPr lang="en-US" b="1" dirty="0">
                <a:latin typeface="Consolas" panose="020B0609020204030204" pitchFamily="49" charset="0"/>
              </a:rPr>
              <a:t>#include &lt;iostream&gt;</a:t>
            </a:r>
          </a:p>
          <a:p>
            <a:r>
              <a:rPr lang="en-US" b="1" dirty="0">
                <a:latin typeface="Consolas" panose="020B0609020204030204" pitchFamily="49" charset="0"/>
              </a:rPr>
              <a:t>using std::cout;</a:t>
            </a:r>
          </a:p>
          <a:p>
            <a:endParaRPr lang="en-US" b="1" dirty="0">
              <a:latin typeface="Consolas" panose="020B0609020204030204" pitchFamily="49" charset="0"/>
            </a:endParaRPr>
          </a:p>
          <a:p>
            <a:r>
              <a:rPr lang="en-US" b="1" dirty="0">
                <a:latin typeface="Consolas" panose="020B0609020204030204" pitchFamily="49" charset="0"/>
              </a:rPr>
              <a:t>void swap(int</a:t>
            </a:r>
            <a:r>
              <a:rPr lang="en-US" b="1" dirty="0">
                <a:solidFill>
                  <a:srgbClr val="FF0000"/>
                </a:solidFill>
                <a:latin typeface="Consolas" panose="020B0609020204030204" pitchFamily="49" charset="0"/>
              </a:rPr>
              <a:t>&amp;</a:t>
            </a:r>
            <a:r>
              <a:rPr lang="en-US" b="1" dirty="0">
                <a:latin typeface="Consolas" panose="020B0609020204030204" pitchFamily="49" charset="0"/>
              </a:rPr>
              <a:t> x, int</a:t>
            </a:r>
            <a:r>
              <a:rPr lang="en-US" b="1" dirty="0">
                <a:solidFill>
                  <a:srgbClr val="FF0000"/>
                </a:solidFill>
                <a:latin typeface="Consolas" panose="020B0609020204030204" pitchFamily="49" charset="0"/>
              </a:rPr>
              <a:t>&amp;</a:t>
            </a:r>
            <a:r>
              <a:rPr lang="en-US" b="1" dirty="0">
                <a:latin typeface="Consolas" panose="020B0609020204030204" pitchFamily="49" charset="0"/>
              </a:rPr>
              <a:t> y)</a:t>
            </a:r>
          </a:p>
          <a:p>
            <a:r>
              <a:rPr lang="en-US" b="1" dirty="0">
                <a:latin typeface="Consolas" panose="020B0609020204030204" pitchFamily="49" charset="0"/>
              </a:rPr>
              <a:t>{</a:t>
            </a:r>
          </a:p>
          <a:p>
            <a:r>
              <a:rPr lang="en-US" b="1" dirty="0">
                <a:latin typeface="Consolas" panose="020B0609020204030204" pitchFamily="49" charset="0"/>
              </a:rPr>
              <a:t>   int temp = x;</a:t>
            </a:r>
          </a:p>
          <a:p>
            <a:r>
              <a:rPr lang="en-US" b="1" dirty="0">
                <a:latin typeface="Consolas" panose="020B0609020204030204" pitchFamily="49" charset="0"/>
              </a:rPr>
              <a:t>   x = y;</a:t>
            </a:r>
          </a:p>
          <a:p>
            <a:r>
              <a:rPr lang="en-US" b="1" dirty="0">
                <a:latin typeface="Consolas" panose="020B0609020204030204" pitchFamily="49" charset="0"/>
              </a:rPr>
              <a:t>   y = temp;</a:t>
            </a:r>
          </a:p>
          <a:p>
            <a:r>
              <a:rPr lang="en-US" b="1" dirty="0">
                <a:latin typeface="Consolas" panose="020B0609020204030204" pitchFamily="49" charset="0"/>
              </a:rPr>
              <a:t>}</a:t>
            </a:r>
          </a:p>
          <a:p>
            <a:endParaRPr lang="en-US" b="1" dirty="0">
              <a:latin typeface="Consolas" panose="020B0609020204030204" pitchFamily="49" charset="0"/>
            </a:endParaRPr>
          </a:p>
          <a:p>
            <a:r>
              <a:rPr lang="en-US" b="1" dirty="0">
                <a:latin typeface="Consolas" panose="020B0609020204030204" pitchFamily="49" charset="0"/>
              </a:rPr>
              <a:t>int main()</a:t>
            </a:r>
          </a:p>
          <a:p>
            <a:r>
              <a:rPr lang="en-US" b="1" dirty="0">
                <a:latin typeface="Consolas" panose="020B0609020204030204" pitchFamily="49" charset="0"/>
              </a:rPr>
              <a:t>{</a:t>
            </a:r>
          </a:p>
          <a:p>
            <a:r>
              <a:rPr lang="en-US" b="1" dirty="0">
                <a:latin typeface="Consolas" panose="020B0609020204030204" pitchFamily="49" charset="0"/>
              </a:rPr>
              <a:t>   int a = 10;</a:t>
            </a:r>
          </a:p>
          <a:p>
            <a:r>
              <a:rPr lang="en-US" b="1" dirty="0">
                <a:latin typeface="Consolas" panose="020B0609020204030204" pitchFamily="49" charset="0"/>
              </a:rPr>
              <a:t>   int b = 20;</a:t>
            </a:r>
          </a:p>
          <a:p>
            <a:r>
              <a:rPr lang="en-US" b="1" dirty="0">
                <a:latin typeface="Consolas" panose="020B0609020204030204" pitchFamily="49" charset="0"/>
              </a:rPr>
              <a:t>   swap(a, b);</a:t>
            </a:r>
          </a:p>
          <a:p>
            <a:r>
              <a:rPr lang="en-US" b="1" dirty="0">
                <a:latin typeface="Consolas" panose="020B0609020204030204" pitchFamily="49" charset="0"/>
              </a:rPr>
              <a:t>   cout &lt;&lt; "a = " &lt;&lt; a &lt;&lt; endl;</a:t>
            </a:r>
          </a:p>
          <a:p>
            <a:r>
              <a:rPr lang="en-US" b="1" dirty="0">
                <a:latin typeface="Consolas" panose="020B0609020204030204" pitchFamily="49" charset="0"/>
              </a:rPr>
              <a:t>   cout &lt;&lt; "b = " &lt;&lt; b &lt;&lt; endl;</a:t>
            </a:r>
          </a:p>
          <a:p>
            <a:r>
              <a:rPr lang="en-US" b="1" dirty="0">
                <a:latin typeface="Consolas" panose="020B0609020204030204" pitchFamily="49" charset="0"/>
              </a:rPr>
              <a:t>   return 0;</a:t>
            </a:r>
          </a:p>
          <a:p>
            <a:r>
              <a:rPr lang="en-US" b="1" dirty="0">
                <a:latin typeface="Consolas" panose="020B0609020204030204" pitchFamily="49"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2136322968"/>
              </p:ext>
            </p:extLst>
          </p:nvPr>
        </p:nvGraphicFramePr>
        <p:xfrm>
          <a:off x="7658100" y="1600200"/>
          <a:ext cx="1295400" cy="29667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tblGrid>
              <a:tr h="370840">
                <a:tc>
                  <a:txBody>
                    <a:bodyPr/>
                    <a:lstStyle/>
                    <a:p>
                      <a:pPr algn="ctr"/>
                      <a:r>
                        <a:rPr lang="en-US" b="1" u="sng" dirty="0">
                          <a:solidFill>
                            <a:schemeClr val="tx1"/>
                          </a:solidFill>
                        </a:rPr>
                        <a:t>Stack</a:t>
                      </a:r>
                    </a:p>
                  </a:txBody>
                  <a:tcPr anchor="b">
                    <a:solidFill>
                      <a:schemeClr val="bg1"/>
                    </a:solidFill>
                  </a:tcPr>
                </a:tc>
                <a:extLst>
                  <a:ext uri="{0D108BD9-81ED-4DB2-BD59-A6C34878D82A}">
                    <a16:rowId xmlns:a16="http://schemas.microsoft.com/office/drawing/2014/main" val="10000"/>
                  </a:ext>
                </a:extLst>
              </a:tr>
              <a:tr h="370840">
                <a:tc>
                  <a:txBody>
                    <a:bodyPr/>
                    <a:lstStyle/>
                    <a:p>
                      <a:endParaRPr lang="en-US"/>
                    </a:p>
                  </a:txBody>
                  <a:tcPr/>
                </a:tc>
                <a:extLst>
                  <a:ext uri="{0D108BD9-81ED-4DB2-BD59-A6C34878D82A}">
                    <a16:rowId xmlns:a16="http://schemas.microsoft.com/office/drawing/2014/main" val="10001"/>
                  </a:ext>
                </a:extLst>
              </a:tr>
              <a:tr h="370840">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extLst>
                  <a:ext uri="{0D108BD9-81ED-4DB2-BD59-A6C34878D82A}">
                    <a16:rowId xmlns:a16="http://schemas.microsoft.com/office/drawing/2014/main" val="10003"/>
                  </a:ext>
                </a:extLst>
              </a:tr>
              <a:tr h="370840">
                <a:tc>
                  <a:txBody>
                    <a:bodyPr/>
                    <a:lstStyle/>
                    <a:p>
                      <a:endParaRPr lang="en-US"/>
                    </a:p>
                  </a:txBody>
                  <a:tcPr/>
                </a:tc>
                <a:extLst>
                  <a:ext uri="{0D108BD9-81ED-4DB2-BD59-A6C34878D82A}">
                    <a16:rowId xmlns:a16="http://schemas.microsoft.com/office/drawing/2014/main" val="10004"/>
                  </a:ext>
                </a:extLst>
              </a:tr>
              <a:tr h="370840">
                <a:tc>
                  <a:txBody>
                    <a:bodyPr/>
                    <a:lstStyle/>
                    <a:p>
                      <a:endParaRPr lang="en-US"/>
                    </a:p>
                  </a:txBody>
                  <a:tcPr/>
                </a:tc>
                <a:extLst>
                  <a:ext uri="{0D108BD9-81ED-4DB2-BD59-A6C34878D82A}">
                    <a16:rowId xmlns:a16="http://schemas.microsoft.com/office/drawing/2014/main" val="10005"/>
                  </a:ext>
                </a:extLst>
              </a:tr>
              <a:tr h="370840">
                <a:tc>
                  <a:txBody>
                    <a:bodyPr/>
                    <a:lstStyle/>
                    <a:p>
                      <a:endParaRPr lang="en-US"/>
                    </a:p>
                  </a:txBody>
                  <a:tcPr/>
                </a:tc>
                <a:extLst>
                  <a:ext uri="{0D108BD9-81ED-4DB2-BD59-A6C34878D82A}">
                    <a16:rowId xmlns:a16="http://schemas.microsoft.com/office/drawing/2014/main" val="10006"/>
                  </a:ext>
                </a:extLst>
              </a:tr>
              <a:tr h="370840">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7" name="Down Arrow 6"/>
          <p:cNvSpPr/>
          <p:nvPr/>
        </p:nvSpPr>
        <p:spPr>
          <a:xfrm>
            <a:off x="9334500" y="2057400"/>
            <a:ext cx="381000" cy="2209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244556" y="1948060"/>
            <a:ext cx="1735772" cy="1154272"/>
            <a:chOff x="6139656" y="1948060"/>
            <a:chExt cx="1735772" cy="1154272"/>
          </a:xfrm>
        </p:grpSpPr>
        <p:sp>
          <p:nvSpPr>
            <p:cNvPr id="8" name="TextBox 7"/>
            <p:cNvSpPr txBox="1"/>
            <p:nvPr/>
          </p:nvSpPr>
          <p:spPr>
            <a:xfrm>
              <a:off x="6139656" y="2325141"/>
              <a:ext cx="1348740" cy="400110"/>
            </a:xfrm>
            <a:prstGeom prst="rect">
              <a:avLst/>
            </a:prstGeom>
            <a:noFill/>
          </p:spPr>
          <p:txBody>
            <a:bodyPr wrap="square" rtlCol="0">
              <a:spAutoFit/>
            </a:bodyPr>
            <a:lstStyle/>
            <a:p>
              <a:r>
                <a:rPr lang="en-US" sz="2000" b="1" dirty="0">
                  <a:latin typeface="Consolas" panose="020B0609020204030204" pitchFamily="49" charset="0"/>
                </a:rPr>
                <a:t>a     10</a:t>
              </a:r>
            </a:p>
          </p:txBody>
        </p:sp>
        <p:sp>
          <p:nvSpPr>
            <p:cNvPr id="9" name="TextBox 8"/>
            <p:cNvSpPr txBox="1"/>
            <p:nvPr/>
          </p:nvSpPr>
          <p:spPr>
            <a:xfrm>
              <a:off x="6147752" y="2702222"/>
              <a:ext cx="1348740" cy="400110"/>
            </a:xfrm>
            <a:prstGeom prst="rect">
              <a:avLst/>
            </a:prstGeom>
            <a:noFill/>
          </p:spPr>
          <p:txBody>
            <a:bodyPr wrap="square" rtlCol="0">
              <a:spAutoFit/>
            </a:bodyPr>
            <a:lstStyle/>
            <a:p>
              <a:r>
                <a:rPr lang="en-US" sz="2000" b="1" dirty="0">
                  <a:latin typeface="Consolas" panose="020B0609020204030204" pitchFamily="49" charset="0"/>
                </a:rPr>
                <a:t>b     20</a:t>
              </a:r>
            </a:p>
          </p:txBody>
        </p:sp>
        <p:sp>
          <p:nvSpPr>
            <p:cNvPr id="10" name="TextBox 9"/>
            <p:cNvSpPr txBox="1"/>
            <p:nvPr/>
          </p:nvSpPr>
          <p:spPr>
            <a:xfrm>
              <a:off x="6526688" y="1948060"/>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grpSp>
      <p:grpSp>
        <p:nvGrpSpPr>
          <p:cNvPr id="20" name="Group 19"/>
          <p:cNvGrpSpPr/>
          <p:nvPr/>
        </p:nvGrpSpPr>
        <p:grpSpPr>
          <a:xfrm>
            <a:off x="8101060" y="2339552"/>
            <a:ext cx="1157240" cy="774797"/>
            <a:chOff x="6957798" y="3462020"/>
            <a:chExt cx="1157240" cy="774797"/>
          </a:xfrm>
        </p:grpSpPr>
        <p:sp>
          <p:nvSpPr>
            <p:cNvPr id="17" name="TextBox 16"/>
            <p:cNvSpPr txBox="1"/>
            <p:nvPr/>
          </p:nvSpPr>
          <p:spPr>
            <a:xfrm>
              <a:off x="6957798" y="3462020"/>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-- 20</a:t>
              </a:r>
            </a:p>
          </p:txBody>
        </p:sp>
        <p:sp>
          <p:nvSpPr>
            <p:cNvPr id="18" name="TextBox 17"/>
            <p:cNvSpPr txBox="1"/>
            <p:nvPr/>
          </p:nvSpPr>
          <p:spPr>
            <a:xfrm>
              <a:off x="6957798" y="3836707"/>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grpSp>
      <p:graphicFrame>
        <p:nvGraphicFramePr>
          <p:cNvPr id="23" name="Table 22"/>
          <p:cNvGraphicFramePr>
            <a:graphicFrameLocks noGrp="1"/>
          </p:cNvGraphicFramePr>
          <p:nvPr>
            <p:extLst>
              <p:ext uri="{D42A27DB-BD31-4B8C-83A1-F6EECF244321}">
                <p14:modId xmlns:p14="http://schemas.microsoft.com/office/powerpoint/2010/main" val="188040709"/>
              </p:ext>
            </p:extLst>
          </p:nvPr>
        </p:nvGraphicFramePr>
        <p:xfrm>
          <a:off x="7658100" y="3060700"/>
          <a:ext cx="1298448" cy="1483360"/>
        </p:xfrm>
        <a:graphic>
          <a:graphicData uri="http://schemas.openxmlformats.org/drawingml/2006/table">
            <a:tbl>
              <a:tblPr firstRow="1" bandRow="1">
                <a:tableStyleId>{5C22544A-7EE6-4342-B048-85BDC9FD1C3A}</a:tableStyleId>
              </a:tblPr>
              <a:tblGrid>
                <a:gridCol w="1298448">
                  <a:extLst>
                    <a:ext uri="{9D8B030D-6E8A-4147-A177-3AD203B41FA5}">
                      <a16:colId xmlns:a16="http://schemas.microsoft.com/office/drawing/2014/main" val="20000"/>
                    </a:ext>
                  </a:extLst>
                </a:gridCol>
              </a:tblGrid>
              <a:tr h="370840">
                <a:tc>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24" name="Rectangle 23"/>
          <p:cNvSpPr/>
          <p:nvPr/>
        </p:nvSpPr>
        <p:spPr>
          <a:xfrm>
            <a:off x="6582172" y="3048001"/>
            <a:ext cx="1023858" cy="155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p:nvSpPr>
        <p:spPr>
          <a:xfrm>
            <a:off x="6279391" y="4986554"/>
            <a:ext cx="4112384" cy="1445563"/>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t>Call by reference means a reference (implied pointer) to the argument object is passed to the function.</a:t>
            </a:r>
          </a:p>
        </p:txBody>
      </p:sp>
      <p:grpSp>
        <p:nvGrpSpPr>
          <p:cNvPr id="22" name="Group 21">
            <a:extLst>
              <a:ext uri="{FF2B5EF4-FFF2-40B4-BE49-F238E27FC236}">
                <a16:creationId xmlns:a16="http://schemas.microsoft.com/office/drawing/2014/main" id="{DC3FAB6E-88C8-489D-A322-6DA53385F545}"/>
              </a:ext>
            </a:extLst>
          </p:cNvPr>
          <p:cNvGrpSpPr/>
          <p:nvPr/>
        </p:nvGrpSpPr>
        <p:grpSpPr>
          <a:xfrm>
            <a:off x="6819900" y="3048000"/>
            <a:ext cx="2143998" cy="1537354"/>
            <a:chOff x="5715000" y="3048000"/>
            <a:chExt cx="2143998" cy="1537354"/>
          </a:xfrm>
        </p:grpSpPr>
        <p:sp>
          <p:nvSpPr>
            <p:cNvPr id="26" name="TextBox 25">
              <a:extLst>
                <a:ext uri="{FF2B5EF4-FFF2-40B4-BE49-F238E27FC236}">
                  <a16:creationId xmlns:a16="http://schemas.microsoft.com/office/drawing/2014/main" id="{F893674F-9B20-4CDC-A312-EE49D63987C5}"/>
                </a:ext>
              </a:extLst>
            </p:cNvPr>
            <p:cNvSpPr txBox="1"/>
            <p:nvPr/>
          </p:nvSpPr>
          <p:spPr>
            <a:xfrm>
              <a:off x="6016760" y="3456384"/>
              <a:ext cx="536440" cy="400110"/>
            </a:xfrm>
            <a:prstGeom prst="rect">
              <a:avLst/>
            </a:prstGeom>
            <a:noFill/>
          </p:spPr>
          <p:txBody>
            <a:bodyPr wrap="square" rtlCol="0">
              <a:spAutoFit/>
            </a:bodyPr>
            <a:lstStyle/>
            <a:p>
              <a:r>
                <a:rPr lang="en-US" sz="2000" b="1" dirty="0">
                  <a:latin typeface="Consolas" panose="020B0609020204030204" pitchFamily="49" charset="0"/>
                </a:rPr>
                <a:t>&amp;x</a:t>
              </a:r>
            </a:p>
          </p:txBody>
        </p:sp>
        <p:sp>
          <p:nvSpPr>
            <p:cNvPr id="29" name="TextBox 28">
              <a:extLst>
                <a:ext uri="{FF2B5EF4-FFF2-40B4-BE49-F238E27FC236}">
                  <a16:creationId xmlns:a16="http://schemas.microsoft.com/office/drawing/2014/main" id="{FD43B96B-E7D3-4E2F-BD69-85B324933064}"/>
                </a:ext>
              </a:extLst>
            </p:cNvPr>
            <p:cNvSpPr txBox="1"/>
            <p:nvPr/>
          </p:nvSpPr>
          <p:spPr>
            <a:xfrm>
              <a:off x="6024856" y="3833465"/>
              <a:ext cx="528344" cy="400110"/>
            </a:xfrm>
            <a:prstGeom prst="rect">
              <a:avLst/>
            </a:prstGeom>
            <a:noFill/>
          </p:spPr>
          <p:txBody>
            <a:bodyPr wrap="square" rtlCol="0">
              <a:spAutoFit/>
            </a:bodyPr>
            <a:lstStyle/>
            <a:p>
              <a:r>
                <a:rPr lang="en-US" sz="2000" b="1" dirty="0">
                  <a:latin typeface="Consolas" panose="020B0609020204030204" pitchFamily="49" charset="0"/>
                </a:rPr>
                <a:t>&amp;y</a:t>
              </a:r>
            </a:p>
          </p:txBody>
        </p:sp>
        <p:sp>
          <p:nvSpPr>
            <p:cNvPr id="30" name="TextBox 29">
              <a:extLst>
                <a:ext uri="{FF2B5EF4-FFF2-40B4-BE49-F238E27FC236}">
                  <a16:creationId xmlns:a16="http://schemas.microsoft.com/office/drawing/2014/main" id="{98A09FF9-00E8-40BC-9090-122ACC9B5151}"/>
                </a:ext>
              </a:extLst>
            </p:cNvPr>
            <p:cNvSpPr txBox="1"/>
            <p:nvPr/>
          </p:nvSpPr>
          <p:spPr>
            <a:xfrm>
              <a:off x="6510258" y="3048000"/>
              <a:ext cx="1348740" cy="400110"/>
            </a:xfrm>
            <a:prstGeom prst="rect">
              <a:avLst/>
            </a:prstGeom>
            <a:noFill/>
          </p:spPr>
          <p:txBody>
            <a:bodyPr wrap="square" rtlCol="0">
              <a:spAutoFit/>
            </a:bodyPr>
            <a:lstStyle/>
            <a:p>
              <a:pPr algn="ctr"/>
              <a:r>
                <a:rPr lang="en-US" sz="2000" b="1" dirty="0">
                  <a:latin typeface="Consolas" panose="020B0609020204030204" pitchFamily="49" charset="0"/>
                </a:rPr>
                <a:t>return</a:t>
              </a:r>
            </a:p>
          </p:txBody>
        </p:sp>
        <p:sp>
          <p:nvSpPr>
            <p:cNvPr id="31" name="TextBox 30">
              <a:extLst>
                <a:ext uri="{FF2B5EF4-FFF2-40B4-BE49-F238E27FC236}">
                  <a16:creationId xmlns:a16="http://schemas.microsoft.com/office/drawing/2014/main" id="{DC24BFE0-7CE8-4FD4-8842-2874F1AFA911}"/>
                </a:ext>
              </a:extLst>
            </p:cNvPr>
            <p:cNvSpPr txBox="1"/>
            <p:nvPr/>
          </p:nvSpPr>
          <p:spPr>
            <a:xfrm>
              <a:off x="5715000" y="4185244"/>
              <a:ext cx="1765062" cy="400110"/>
            </a:xfrm>
            <a:prstGeom prst="rect">
              <a:avLst/>
            </a:prstGeom>
            <a:noFill/>
          </p:spPr>
          <p:txBody>
            <a:bodyPr wrap="square" rtlCol="0">
              <a:spAutoFit/>
            </a:bodyPr>
            <a:lstStyle/>
            <a:p>
              <a:r>
                <a:rPr lang="en-US" sz="2000" b="1" dirty="0">
                  <a:latin typeface="Consolas" panose="020B0609020204030204" pitchFamily="49" charset="0"/>
                </a:rPr>
                <a:t>temp     --</a:t>
              </a:r>
            </a:p>
          </p:txBody>
        </p:sp>
      </p:grpSp>
      <p:sp>
        <p:nvSpPr>
          <p:cNvPr id="35" name="TextBox 34">
            <a:extLst>
              <a:ext uri="{FF2B5EF4-FFF2-40B4-BE49-F238E27FC236}">
                <a16:creationId xmlns:a16="http://schemas.microsoft.com/office/drawing/2014/main" id="{126FB4DF-20A6-4D1F-B032-0FA55B6BC6BC}"/>
              </a:ext>
            </a:extLst>
          </p:cNvPr>
          <p:cNvSpPr txBox="1"/>
          <p:nvPr/>
        </p:nvSpPr>
        <p:spPr>
          <a:xfrm>
            <a:off x="8070294" y="4185994"/>
            <a:ext cx="1157240" cy="400110"/>
          </a:xfrm>
          <a:prstGeom prst="rect">
            <a:avLst/>
          </a:prstGeom>
          <a:noFill/>
        </p:spPr>
        <p:txBody>
          <a:bodyPr wrap="square" rtlCol="0">
            <a:spAutoFit/>
          </a:bodyPr>
          <a:lstStyle/>
          <a:p>
            <a:r>
              <a:rPr lang="en-US" sz="2000" b="1" dirty="0">
                <a:solidFill>
                  <a:srgbClr val="FF0000"/>
                </a:solidFill>
                <a:latin typeface="Consolas" panose="020B0609020204030204" pitchFamily="49" charset="0"/>
              </a:rPr>
              <a:t>-- 10</a:t>
            </a:r>
          </a:p>
        </p:txBody>
      </p:sp>
      <p:sp>
        <p:nvSpPr>
          <p:cNvPr id="11" name="Freeform: Shape 10">
            <a:extLst>
              <a:ext uri="{FF2B5EF4-FFF2-40B4-BE49-F238E27FC236}">
                <a16:creationId xmlns:a16="http://schemas.microsoft.com/office/drawing/2014/main" id="{4BCE3A35-94F3-4B5C-86B6-32350FA737DF}"/>
              </a:ext>
            </a:extLst>
          </p:cNvPr>
          <p:cNvSpPr/>
          <p:nvPr/>
        </p:nvSpPr>
        <p:spPr>
          <a:xfrm>
            <a:off x="8318500" y="2576946"/>
            <a:ext cx="863600" cy="1045029"/>
          </a:xfrm>
          <a:custGeom>
            <a:avLst/>
            <a:gdLst>
              <a:gd name="connsiteX0" fmla="*/ 0 w 838486"/>
              <a:gd name="connsiteY0" fmla="*/ 1045029 h 1045029"/>
              <a:gd name="connsiteX1" fmla="*/ 807522 w 838486"/>
              <a:gd name="connsiteY1" fmla="*/ 581891 h 1045029"/>
              <a:gd name="connsiteX2" fmla="*/ 593766 w 838486"/>
              <a:gd name="connsiteY2" fmla="*/ 0 h 1045029"/>
            </a:gdLst>
            <a:ahLst/>
            <a:cxnLst>
              <a:cxn ang="0">
                <a:pos x="connsiteX0" y="connsiteY0"/>
              </a:cxn>
              <a:cxn ang="0">
                <a:pos x="connsiteX1" y="connsiteY1"/>
              </a:cxn>
              <a:cxn ang="0">
                <a:pos x="connsiteX2" y="connsiteY2"/>
              </a:cxn>
            </a:cxnLst>
            <a:rect l="l" t="t" r="r" b="b"/>
            <a:pathLst>
              <a:path w="838486" h="1045029">
                <a:moveTo>
                  <a:pt x="0" y="1045029"/>
                </a:moveTo>
                <a:cubicBezTo>
                  <a:pt x="354280" y="900545"/>
                  <a:pt x="708561" y="756062"/>
                  <a:pt x="807522" y="581891"/>
                </a:cubicBezTo>
                <a:cubicBezTo>
                  <a:pt x="906483" y="407720"/>
                  <a:pt x="750124" y="203860"/>
                  <a:pt x="593766" y="0"/>
                </a:cubicBezTo>
              </a:path>
            </a:pathLst>
          </a:custGeom>
          <a:noFill/>
          <a:ln w="38100">
            <a:solidFill>
              <a:srgbClr val="FF0000"/>
            </a:solidFill>
            <a:headEnd type="oval"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A3479913-FB53-4171-B75F-3A2AFFFA05F1}"/>
              </a:ext>
            </a:extLst>
          </p:cNvPr>
          <p:cNvSpPr/>
          <p:nvPr/>
        </p:nvSpPr>
        <p:spPr>
          <a:xfrm>
            <a:off x="8343614" y="2941122"/>
            <a:ext cx="838486" cy="1045029"/>
          </a:xfrm>
          <a:custGeom>
            <a:avLst/>
            <a:gdLst>
              <a:gd name="connsiteX0" fmla="*/ 0 w 838486"/>
              <a:gd name="connsiteY0" fmla="*/ 1045029 h 1045029"/>
              <a:gd name="connsiteX1" fmla="*/ 807522 w 838486"/>
              <a:gd name="connsiteY1" fmla="*/ 581891 h 1045029"/>
              <a:gd name="connsiteX2" fmla="*/ 593766 w 838486"/>
              <a:gd name="connsiteY2" fmla="*/ 0 h 1045029"/>
            </a:gdLst>
            <a:ahLst/>
            <a:cxnLst>
              <a:cxn ang="0">
                <a:pos x="connsiteX0" y="connsiteY0"/>
              </a:cxn>
              <a:cxn ang="0">
                <a:pos x="connsiteX1" y="connsiteY1"/>
              </a:cxn>
              <a:cxn ang="0">
                <a:pos x="connsiteX2" y="connsiteY2"/>
              </a:cxn>
            </a:cxnLst>
            <a:rect l="l" t="t" r="r" b="b"/>
            <a:pathLst>
              <a:path w="838486" h="1045029">
                <a:moveTo>
                  <a:pt x="0" y="1045029"/>
                </a:moveTo>
                <a:cubicBezTo>
                  <a:pt x="354280" y="900545"/>
                  <a:pt x="708561" y="756062"/>
                  <a:pt x="807522" y="581891"/>
                </a:cubicBezTo>
                <a:cubicBezTo>
                  <a:pt x="906483" y="407720"/>
                  <a:pt x="750124" y="203860"/>
                  <a:pt x="593766" y="0"/>
                </a:cubicBezTo>
              </a:path>
            </a:pathLst>
          </a:custGeom>
          <a:noFill/>
          <a:ln w="38100">
            <a:solidFill>
              <a:srgbClr val="FF0000"/>
            </a:solidFill>
            <a:headEnd type="oval" w="lg" len="lg"/>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Table 37">
            <a:extLst>
              <a:ext uri="{FF2B5EF4-FFF2-40B4-BE49-F238E27FC236}">
                <a16:creationId xmlns:a16="http://schemas.microsoft.com/office/drawing/2014/main" id="{CFEDCA86-E356-4963-9E4E-1632E9001998}"/>
              </a:ext>
            </a:extLst>
          </p:cNvPr>
          <p:cNvGraphicFramePr>
            <a:graphicFrameLocks noGrp="1"/>
          </p:cNvGraphicFramePr>
          <p:nvPr>
            <p:extLst>
              <p:ext uri="{D42A27DB-BD31-4B8C-83A1-F6EECF244321}">
                <p14:modId xmlns:p14="http://schemas.microsoft.com/office/powerpoint/2010/main" val="218353046"/>
              </p:ext>
            </p:extLst>
          </p:nvPr>
        </p:nvGraphicFramePr>
        <p:xfrm>
          <a:off x="7650846" y="3062514"/>
          <a:ext cx="1298448" cy="1483360"/>
        </p:xfrm>
        <a:graphic>
          <a:graphicData uri="http://schemas.openxmlformats.org/drawingml/2006/table">
            <a:tbl>
              <a:tblPr firstRow="1" bandRow="1">
                <a:tableStyleId>{5C22544A-7EE6-4342-B048-85BDC9FD1C3A}</a:tableStyleId>
              </a:tblPr>
              <a:tblGrid>
                <a:gridCol w="1298448">
                  <a:extLst>
                    <a:ext uri="{9D8B030D-6E8A-4147-A177-3AD203B41FA5}">
                      <a16:colId xmlns:a16="http://schemas.microsoft.com/office/drawing/2014/main" val="20000"/>
                    </a:ext>
                  </a:extLst>
                </a:gridCol>
              </a:tblGrid>
              <a:tr h="370840">
                <a:tc>
                  <a:txBody>
                    <a:bodyPr/>
                    <a:lstStyle/>
                    <a:p>
                      <a:endParaRPr lang="en-US" dirty="0"/>
                    </a:p>
                  </a:txBody>
                  <a:tcPr>
                    <a:solidFill>
                      <a:schemeClr val="bg1">
                        <a:lumMod val="95000"/>
                      </a:schemeClr>
                    </a:solidFill>
                  </a:tcPr>
                </a:tc>
                <a:extLst>
                  <a:ext uri="{0D108BD9-81ED-4DB2-BD59-A6C34878D82A}">
                    <a16:rowId xmlns:a16="http://schemas.microsoft.com/office/drawing/2014/main" val="10000"/>
                  </a:ext>
                </a:extLst>
              </a:tr>
              <a:tr h="370840">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9" name="Rectangle 38">
            <a:extLst>
              <a:ext uri="{FF2B5EF4-FFF2-40B4-BE49-F238E27FC236}">
                <a16:creationId xmlns:a16="http://schemas.microsoft.com/office/drawing/2014/main" id="{C75ABF1B-2E01-4096-9B87-C4CDD75CEC3A}"/>
              </a:ext>
            </a:extLst>
          </p:cNvPr>
          <p:cNvSpPr/>
          <p:nvPr/>
        </p:nvSpPr>
        <p:spPr>
          <a:xfrm>
            <a:off x="6634242" y="3040747"/>
            <a:ext cx="1023858" cy="155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F3755A4-4C4C-48E8-B5F1-E2236B67B9FD}"/>
              </a:ext>
            </a:extLst>
          </p:cNvPr>
          <p:cNvSpPr/>
          <p:nvPr/>
        </p:nvSpPr>
        <p:spPr>
          <a:xfrm>
            <a:off x="8920242" y="2390412"/>
            <a:ext cx="414258" cy="1418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8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p:bldP spid="11" grpId="0" animBg="1"/>
      <p:bldP spid="37"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6DA0-A9A6-4B1F-9482-681C976B5681}"/>
              </a:ext>
            </a:extLst>
          </p:cNvPr>
          <p:cNvSpPr>
            <a:spLocks noGrp="1"/>
          </p:cNvSpPr>
          <p:nvPr>
            <p:ph type="title"/>
          </p:nvPr>
        </p:nvSpPr>
        <p:spPr/>
        <p:txBody>
          <a:bodyPr/>
          <a:lstStyle/>
          <a:p>
            <a:r>
              <a:rPr lang="en-US" dirty="0"/>
              <a:t>References vs Pointers</a:t>
            </a:r>
          </a:p>
        </p:txBody>
      </p:sp>
      <p:sp>
        <p:nvSpPr>
          <p:cNvPr id="3" name="Footer Placeholder 2">
            <a:extLst>
              <a:ext uri="{FF2B5EF4-FFF2-40B4-BE49-F238E27FC236}">
                <a16:creationId xmlns:a16="http://schemas.microsoft.com/office/drawing/2014/main" id="{698DE489-7DDD-4F1A-B97B-5D12E6379542}"/>
              </a:ext>
            </a:extLst>
          </p:cNvPr>
          <p:cNvSpPr>
            <a:spLocks noGrp="1"/>
          </p:cNvSpPr>
          <p:nvPr>
            <p:ph type="ftr" sz="quarter" idx="11"/>
          </p:nvPr>
        </p:nvSpPr>
        <p:spPr/>
        <p:txBody>
          <a:bodyPr/>
          <a:lstStyle/>
          <a:p>
            <a:pPr>
              <a:defRPr/>
            </a:pPr>
            <a:r>
              <a:rPr lang="en-US"/>
              <a:t>C++ Primer (04)</a:t>
            </a:r>
            <a:endParaRPr lang="en-US" dirty="0"/>
          </a:p>
        </p:txBody>
      </p:sp>
      <p:sp>
        <p:nvSpPr>
          <p:cNvPr id="4" name="Slide Number Placeholder 3">
            <a:extLst>
              <a:ext uri="{FF2B5EF4-FFF2-40B4-BE49-F238E27FC236}">
                <a16:creationId xmlns:a16="http://schemas.microsoft.com/office/drawing/2014/main" id="{B20B9135-D6B8-49E4-AAD0-FFAFEB084232}"/>
              </a:ext>
            </a:extLst>
          </p:cNvPr>
          <p:cNvSpPr>
            <a:spLocks noGrp="1"/>
          </p:cNvSpPr>
          <p:nvPr>
            <p:ph type="sldNum" sz="quarter" idx="12"/>
          </p:nvPr>
        </p:nvSpPr>
        <p:spPr/>
        <p:txBody>
          <a:bodyPr/>
          <a:lstStyle/>
          <a:p>
            <a:pPr>
              <a:defRPr/>
            </a:pPr>
            <a:fld id="{F59D9B86-AB8B-404F-8D86-C97B35C4C67E}" type="slidenum">
              <a:rPr lang="en-US" smtClean="0"/>
              <a:pPr>
                <a:defRPr/>
              </a:pPr>
              <a:t>23</a:t>
            </a:fld>
            <a:endParaRPr lang="en-US" dirty="0"/>
          </a:p>
        </p:txBody>
      </p:sp>
      <p:sp>
        <p:nvSpPr>
          <p:cNvPr id="5" name="Content Placeholder 2">
            <a:extLst>
              <a:ext uri="{FF2B5EF4-FFF2-40B4-BE49-F238E27FC236}">
                <a16:creationId xmlns:a16="http://schemas.microsoft.com/office/drawing/2014/main" id="{163EF477-5B0E-48C9-A9E5-970DB4098CBE}"/>
              </a:ext>
            </a:extLst>
          </p:cNvPr>
          <p:cNvSpPr txBox="1">
            <a:spLocks/>
          </p:cNvSpPr>
          <p:nvPr/>
        </p:nvSpPr>
        <p:spPr>
          <a:xfrm>
            <a:off x="540913" y="1277644"/>
            <a:ext cx="9980296" cy="5410200"/>
          </a:xfrm>
          <a:prstGeom prst="rect">
            <a:avLst/>
          </a:prstGeom>
        </p:spPr>
        <p:txBody>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200" dirty="0"/>
              <a:t>Similarities</a:t>
            </a:r>
          </a:p>
          <a:p>
            <a:pPr lvl="1"/>
            <a:r>
              <a:rPr lang="en-US" sz="1800" dirty="0"/>
              <a:t>Both references and pointers can be used to change the values of function parameters.</a:t>
            </a:r>
          </a:p>
          <a:p>
            <a:pPr lvl="1"/>
            <a:r>
              <a:rPr lang="en-US" sz="1800" dirty="0"/>
              <a:t>Both can save your program from making a copy of a big object that is passed as an argument to a function or returned from a function.</a:t>
            </a:r>
          </a:p>
          <a:p>
            <a:r>
              <a:rPr lang="en-US" sz="2200" dirty="0"/>
              <a:t>Differences</a:t>
            </a:r>
          </a:p>
          <a:p>
            <a:pPr lvl="1"/>
            <a:r>
              <a:rPr lang="en-US" sz="1800" dirty="0"/>
              <a:t>A reference variable must be initialized when declared and cannot be changed to a reference another object (cannot be reseated) – not very useful!</a:t>
            </a:r>
          </a:p>
          <a:p>
            <a:pPr lvl="1"/>
            <a:r>
              <a:rPr lang="en-US" sz="1800" dirty="0"/>
              <a:t>You can not take the address of a reference.</a:t>
            </a:r>
          </a:p>
          <a:p>
            <a:pPr lvl="1"/>
            <a:r>
              <a:rPr lang="en-US" sz="1800" dirty="0"/>
              <a:t>You can not create an array of references or declare a reference to a reference.</a:t>
            </a:r>
          </a:p>
          <a:p>
            <a:pPr lvl="1"/>
            <a:r>
              <a:rPr lang="en-US" sz="1800" dirty="0"/>
              <a:t>References cannot be void or NULL. (Pointers are often made NULL to indicate that they are not pointing to any valid thing.)</a:t>
            </a:r>
          </a:p>
          <a:p>
            <a:r>
              <a:rPr lang="en-US" sz="2200" dirty="0"/>
              <a:t>Hence,</a:t>
            </a:r>
          </a:p>
          <a:p>
            <a:pPr lvl="1"/>
            <a:r>
              <a:rPr lang="en-US" sz="1800" dirty="0"/>
              <a:t>Pointers are more flexible.</a:t>
            </a:r>
          </a:p>
          <a:p>
            <a:pPr lvl="1"/>
            <a:r>
              <a:rPr lang="en-US" sz="1800" dirty="0"/>
              <a:t>Reference variables are safer (no wild pointers) and easier to use.</a:t>
            </a:r>
          </a:p>
        </p:txBody>
      </p:sp>
    </p:spTree>
    <p:extLst>
      <p:ext uri="{BB962C8B-B14F-4D97-AF65-F5344CB8AC3E}">
        <p14:creationId xmlns:p14="http://schemas.microsoft.com/office/powerpoint/2010/main" val="37125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by Constant Reference</a:t>
            </a:r>
          </a:p>
        </p:txBody>
      </p:sp>
      <p:sp>
        <p:nvSpPr>
          <p:cNvPr id="3" name="Content Placeholder 2"/>
          <p:cNvSpPr>
            <a:spLocks noGrp="1"/>
          </p:cNvSpPr>
          <p:nvPr>
            <p:ph sz="quarter" idx="1"/>
          </p:nvPr>
        </p:nvSpPr>
        <p:spPr>
          <a:xfrm>
            <a:off x="515155" y="1261362"/>
            <a:ext cx="4971245" cy="2916100"/>
          </a:xfrm>
        </p:spPr>
        <p:txBody>
          <a:bodyPr/>
          <a:lstStyle/>
          <a:p>
            <a:r>
              <a:rPr lang="en-US" dirty="0"/>
              <a:t>Call by Value</a:t>
            </a:r>
          </a:p>
          <a:p>
            <a:pPr lvl="1"/>
            <a:r>
              <a:rPr lang="en-US" sz="1800" dirty="0"/>
              <a:t>The function argument can be an object or an expression.</a:t>
            </a:r>
          </a:p>
          <a:p>
            <a:pPr lvl="1"/>
            <a:r>
              <a:rPr lang="en-US" sz="1800" dirty="0"/>
              <a:t>A copy of the argument is pushed on the stack and becomes a local function parameter variable.</a:t>
            </a:r>
          </a:p>
          <a:p>
            <a:pPr lvl="1"/>
            <a:r>
              <a:rPr lang="en-US" sz="1800" dirty="0"/>
              <a:t>Any changes to the function parameter will not be reflected in the actual function argument.</a:t>
            </a:r>
          </a:p>
        </p:txBody>
      </p:sp>
      <p:sp>
        <p:nvSpPr>
          <p:cNvPr id="4" name="Content Placeholder 3"/>
          <p:cNvSpPr>
            <a:spLocks noGrp="1"/>
          </p:cNvSpPr>
          <p:nvPr>
            <p:ph sz="quarter" idx="2"/>
          </p:nvPr>
        </p:nvSpPr>
        <p:spPr>
          <a:xfrm>
            <a:off x="5638799" y="1261362"/>
            <a:ext cx="4980090" cy="2916100"/>
          </a:xfrm>
        </p:spPr>
        <p:txBody>
          <a:bodyPr/>
          <a:lstStyle/>
          <a:p>
            <a:r>
              <a:rPr lang="en-US" dirty="0"/>
              <a:t>Call by Reference</a:t>
            </a:r>
          </a:p>
          <a:p>
            <a:pPr lvl="1"/>
            <a:r>
              <a:rPr lang="en-US" sz="1800" dirty="0"/>
              <a:t>The function argument can only be an object (not an expression.)</a:t>
            </a:r>
          </a:p>
          <a:p>
            <a:pPr lvl="1"/>
            <a:r>
              <a:rPr lang="en-US" sz="1800" dirty="0"/>
              <a:t>The function parameter becomes a reference (pointer) to the actual argument.</a:t>
            </a:r>
          </a:p>
          <a:p>
            <a:pPr lvl="1"/>
            <a:r>
              <a:rPr lang="en-US" sz="1800" dirty="0"/>
              <a:t>Any changes to the formal function parameter will be reflected in the actual argument.</a:t>
            </a:r>
          </a:p>
        </p:txBody>
      </p:sp>
      <p:sp>
        <p:nvSpPr>
          <p:cNvPr id="5" name="Slide Number Placeholder 4"/>
          <p:cNvSpPr>
            <a:spLocks noGrp="1"/>
          </p:cNvSpPr>
          <p:nvPr>
            <p:ph type="sldNum" sz="quarter" idx="11"/>
          </p:nvPr>
        </p:nvSpPr>
        <p:spPr/>
        <p:txBody>
          <a:bodyPr/>
          <a:lstStyle/>
          <a:p>
            <a:pPr>
              <a:defRPr/>
            </a:pPr>
            <a:fld id="{D490341F-FBE9-465C-84BF-B364B3D69BE6}" type="slidenum">
              <a:rPr lang="en-US" smtClean="0"/>
              <a:pPr>
                <a:defRPr/>
              </a:pPr>
              <a:t>24</a:t>
            </a:fld>
            <a:endParaRPr lang="en-US" dirty="0"/>
          </a:p>
        </p:txBody>
      </p:sp>
      <p:sp>
        <p:nvSpPr>
          <p:cNvPr id="6" name="Footer Placeholder 5"/>
          <p:cNvSpPr>
            <a:spLocks noGrp="1"/>
          </p:cNvSpPr>
          <p:nvPr>
            <p:ph type="ftr" sz="quarter" idx="12"/>
          </p:nvPr>
        </p:nvSpPr>
        <p:spPr/>
        <p:txBody>
          <a:bodyPr/>
          <a:lstStyle/>
          <a:p>
            <a:pPr>
              <a:defRPr/>
            </a:pPr>
            <a:r>
              <a:rPr lang="en-US"/>
              <a:t>C++ Primer (04)</a:t>
            </a:r>
            <a:endParaRPr lang="en-US" dirty="0"/>
          </a:p>
        </p:txBody>
      </p:sp>
      <p:sp>
        <p:nvSpPr>
          <p:cNvPr id="8" name="Content Placeholder 2"/>
          <p:cNvSpPr txBox="1">
            <a:spLocks/>
          </p:cNvSpPr>
          <p:nvPr/>
        </p:nvSpPr>
        <p:spPr bwMode="auto">
          <a:xfrm>
            <a:off x="515155" y="4191000"/>
            <a:ext cx="9009845"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Call by Constant Reference</a:t>
            </a:r>
          </a:p>
          <a:p>
            <a:pPr lvl="1"/>
            <a:r>
              <a:rPr lang="en-US" sz="1800" dirty="0"/>
              <a:t>While it is more efficient to call by reference, the caller may not want the value of the argument to be changed.</a:t>
            </a:r>
          </a:p>
          <a:p>
            <a:pPr lvl="1"/>
            <a:r>
              <a:rPr lang="en-US" sz="1800" dirty="0"/>
              <a:t>A function can guarantee that argument will not be changed by declaring the parameter to be a constant reference.</a:t>
            </a:r>
          </a:p>
        </p:txBody>
      </p:sp>
      <p:sp>
        <p:nvSpPr>
          <p:cNvPr id="7" name="Rectangle 6"/>
          <p:cNvSpPr/>
          <p:nvPr/>
        </p:nvSpPr>
        <p:spPr>
          <a:xfrm>
            <a:off x="1943100" y="6096000"/>
            <a:ext cx="7391400" cy="400110"/>
          </a:xfrm>
          <a:prstGeom prst="rect">
            <a:avLst/>
          </a:prstGeom>
        </p:spPr>
        <p:txBody>
          <a:bodyPr wrap="square">
            <a:spAutoFit/>
          </a:bodyPr>
          <a:lstStyle/>
          <a:p>
            <a:pPr marL="0" lvl="1"/>
            <a:r>
              <a:rPr lang="en-US" sz="2000" b="1" dirty="0">
                <a:latin typeface="Consolas" panose="020B0609020204030204" pitchFamily="49" charset="0"/>
              </a:rPr>
              <a:t>int </a:t>
            </a:r>
            <a:r>
              <a:rPr lang="en-US" sz="2000" b="1" dirty="0" err="1">
                <a:latin typeface="Consolas" panose="020B0609020204030204" pitchFamily="49" charset="0"/>
              </a:rPr>
              <a:t>countFrequency</a:t>
            </a:r>
            <a:r>
              <a:rPr lang="en-US" sz="2000" b="1" dirty="0">
                <a:latin typeface="Consolas" panose="020B0609020204030204" pitchFamily="49" charset="0"/>
              </a:rPr>
              <a:t>(char c, </a:t>
            </a:r>
            <a:r>
              <a:rPr lang="en-US" sz="2000" b="1" dirty="0">
                <a:solidFill>
                  <a:srgbClr val="FF0000"/>
                </a:solidFill>
                <a:latin typeface="Consolas" panose="020B0609020204030204" pitchFamily="49" charset="0"/>
              </a:rPr>
              <a:t>const string&amp; </a:t>
            </a:r>
            <a:r>
              <a:rPr lang="en-US" sz="2000" b="1" dirty="0">
                <a:latin typeface="Consolas" panose="020B0609020204030204" pitchFamily="49" charset="0"/>
              </a:rPr>
              <a:t>s);</a:t>
            </a:r>
          </a:p>
        </p:txBody>
      </p:sp>
    </p:spTree>
    <p:extLst>
      <p:ext uri="{BB962C8B-B14F-4D97-AF65-F5344CB8AC3E}">
        <p14:creationId xmlns:p14="http://schemas.microsoft.com/office/powerpoint/2010/main" val="30649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Functions</a:t>
            </a:r>
          </a:p>
        </p:txBody>
      </p:sp>
      <p:sp>
        <p:nvSpPr>
          <p:cNvPr id="3" name="Content Placeholder 2"/>
          <p:cNvSpPr>
            <a:spLocks noGrp="1"/>
          </p:cNvSpPr>
          <p:nvPr>
            <p:ph sz="quarter" idx="1"/>
          </p:nvPr>
        </p:nvSpPr>
        <p:spPr>
          <a:xfrm>
            <a:off x="540913" y="1277644"/>
            <a:ext cx="8412587" cy="3218156"/>
          </a:xfrm>
        </p:spPr>
        <p:txBody>
          <a:bodyPr/>
          <a:lstStyle/>
          <a:p>
            <a:r>
              <a:rPr lang="en-US" dirty="0"/>
              <a:t>C++ allows us to define class types that behave as if they were primitive types by overloading class operators.</a:t>
            </a:r>
          </a:p>
          <a:p>
            <a:r>
              <a:rPr lang="en-US" dirty="0"/>
              <a:t>Operator overloading is resolved by signature.</a:t>
            </a:r>
          </a:p>
          <a:p>
            <a:pPr lvl="1"/>
            <a:r>
              <a:rPr lang="en-US" dirty="0"/>
              <a:t>Can't invent operators (e.g., ** for exponentiation.)</a:t>
            </a:r>
          </a:p>
          <a:p>
            <a:pPr lvl="1"/>
            <a:r>
              <a:rPr lang="en-US" dirty="0"/>
              <a:t>Must have same number of arguments as built-in types (except for </a:t>
            </a:r>
            <a:r>
              <a:rPr lang="en-US" dirty="0">
                <a:solidFill>
                  <a:srgbClr val="0070C0"/>
                </a:solidFill>
              </a:rPr>
              <a:t>operator() </a:t>
            </a:r>
            <a:r>
              <a:rPr lang="en-US" dirty="0"/>
              <a:t>).</a:t>
            </a:r>
          </a:p>
          <a:p>
            <a:pPr lvl="1"/>
            <a:r>
              <a:rPr lang="en-US" dirty="0"/>
              <a:t>Some operators are off limits (".", "?:", sizeof, and "::")</a:t>
            </a:r>
          </a:p>
        </p:txBody>
      </p:sp>
      <p:sp>
        <p:nvSpPr>
          <p:cNvPr id="4" name="Footer Placeholder 3"/>
          <p:cNvSpPr>
            <a:spLocks noGrp="1"/>
          </p:cNvSpPr>
          <p:nvPr>
            <p:ph type="ftr" sz="quarter" idx="11"/>
          </p:nvPr>
        </p:nvSpPr>
        <p:spPr/>
        <p:txBody>
          <a:bodyPr/>
          <a:lstStyle/>
          <a:p>
            <a:pPr>
              <a:defRPr/>
            </a:pPr>
            <a:r>
              <a:rPr lang="en-US"/>
              <a:t>C++ Primer (04)</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25</a:t>
            </a:fld>
            <a:endParaRPr lang="en-US" dirty="0"/>
          </a:p>
        </p:txBody>
      </p:sp>
      <p:sp>
        <p:nvSpPr>
          <p:cNvPr id="6" name="Rectangle 5"/>
          <p:cNvSpPr/>
          <p:nvPr/>
        </p:nvSpPr>
        <p:spPr>
          <a:xfrm>
            <a:off x="1507998" y="4855375"/>
            <a:ext cx="7445502" cy="1015663"/>
          </a:xfrm>
          <a:prstGeom prst="rect">
            <a:avLst/>
          </a:prstGeom>
        </p:spPr>
        <p:txBody>
          <a:bodyPr wrap="square">
            <a:spAutoFit/>
          </a:bodyPr>
          <a:lstStyle/>
          <a:p>
            <a:pPr marL="0" lvl="1"/>
            <a:r>
              <a:rPr lang="en-US" sz="2000" b="1" dirty="0">
                <a:latin typeface="Consolas" panose="020B0609020204030204" pitchFamily="49" charset="0"/>
              </a:rPr>
              <a:t>int </a:t>
            </a:r>
            <a:r>
              <a:rPr lang="en-US" sz="2000" b="1" dirty="0" err="1">
                <a:latin typeface="Consolas" panose="020B0609020204030204" pitchFamily="49" charset="0"/>
              </a:rPr>
              <a:t>myClass</a:t>
            </a:r>
            <a:r>
              <a:rPr lang="en-US" sz="2000" b="1" dirty="0">
                <a:latin typeface="Consolas" panose="020B0609020204030204" pitchFamily="49" charset="0"/>
              </a:rPr>
              <a:t>::operator++();</a:t>
            </a:r>
          </a:p>
          <a:p>
            <a:pPr marL="0" lvl="1"/>
            <a:r>
              <a:rPr lang="en-US" sz="2000" b="1" dirty="0">
                <a:latin typeface="Consolas" panose="020B0609020204030204" pitchFamily="49" charset="0"/>
              </a:rPr>
              <a:t>bool </a:t>
            </a:r>
            <a:r>
              <a:rPr lang="en-US" sz="2000" b="1" dirty="0" err="1">
                <a:latin typeface="Consolas" panose="020B0609020204030204" pitchFamily="49" charset="0"/>
              </a:rPr>
              <a:t>myClass</a:t>
            </a:r>
            <a:r>
              <a:rPr lang="en-US" sz="2000" b="1" dirty="0">
                <a:latin typeface="Consolas" panose="020B0609020204030204" pitchFamily="49" charset="0"/>
              </a:rPr>
              <a:t>::operator==(const </a:t>
            </a:r>
            <a:r>
              <a:rPr lang="en-US" sz="2000" b="1" dirty="0" err="1">
                <a:latin typeface="Consolas" panose="020B0609020204030204" pitchFamily="49" charset="0"/>
              </a:rPr>
              <a:t>myClass</a:t>
            </a:r>
            <a:r>
              <a:rPr lang="en-US" sz="2000" b="1" dirty="0">
                <a:latin typeface="Consolas" panose="020B0609020204030204" pitchFamily="49" charset="0"/>
              </a:rPr>
              <a:t>&amp;) const;</a:t>
            </a:r>
          </a:p>
          <a:p>
            <a:pPr marL="0" lvl="1"/>
            <a:r>
              <a:rPr lang="en-US" sz="2000" b="1" dirty="0">
                <a:latin typeface="Consolas" panose="020B0609020204030204" pitchFamily="49" charset="0"/>
              </a:rPr>
              <a:t>string operator+(const string&amp;, const string&amp;);</a:t>
            </a:r>
          </a:p>
        </p:txBody>
      </p:sp>
      <p:sp>
        <p:nvSpPr>
          <p:cNvPr id="7" name="Rounded Rectangular Callout 6"/>
          <p:cNvSpPr/>
          <p:nvPr/>
        </p:nvSpPr>
        <p:spPr>
          <a:xfrm>
            <a:off x="1219200" y="4198534"/>
            <a:ext cx="2362200" cy="381000"/>
          </a:xfrm>
          <a:prstGeom prst="wedgeRoundRectCallout">
            <a:avLst>
              <a:gd name="adj1" fmla="val -25134"/>
              <a:gd name="adj2" fmla="val 152500"/>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Return Data Type</a:t>
            </a:r>
          </a:p>
        </p:txBody>
      </p:sp>
      <p:sp>
        <p:nvSpPr>
          <p:cNvPr id="8" name="Rounded Rectangular Callout 7"/>
          <p:cNvSpPr/>
          <p:nvPr/>
        </p:nvSpPr>
        <p:spPr>
          <a:xfrm>
            <a:off x="1878341" y="5962357"/>
            <a:ext cx="1600200" cy="381000"/>
          </a:xfrm>
          <a:prstGeom prst="wedgeRoundRectCallout">
            <a:avLst>
              <a:gd name="adj1" fmla="val 3223"/>
              <a:gd name="adj2" fmla="val -259871"/>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Class Name</a:t>
            </a:r>
          </a:p>
        </p:txBody>
      </p:sp>
      <p:sp>
        <p:nvSpPr>
          <p:cNvPr id="9" name="Rounded Rectangular Callout 8"/>
          <p:cNvSpPr/>
          <p:nvPr/>
        </p:nvSpPr>
        <p:spPr>
          <a:xfrm>
            <a:off x="3733800" y="4198534"/>
            <a:ext cx="2286000" cy="381000"/>
          </a:xfrm>
          <a:prstGeom prst="wedgeRoundRectCallout">
            <a:avLst>
              <a:gd name="adj1" fmla="val -39998"/>
              <a:gd name="adj2" fmla="val 152499"/>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Reserved Keyword</a:t>
            </a:r>
          </a:p>
        </p:txBody>
      </p:sp>
      <p:sp>
        <p:nvSpPr>
          <p:cNvPr id="10" name="Rounded Rectangular Callout 9"/>
          <p:cNvSpPr/>
          <p:nvPr/>
        </p:nvSpPr>
        <p:spPr>
          <a:xfrm>
            <a:off x="4440025" y="5913458"/>
            <a:ext cx="2803517" cy="609389"/>
          </a:xfrm>
          <a:prstGeom prst="wedgeRoundRectCallout">
            <a:avLst>
              <a:gd name="adj1" fmla="val -41838"/>
              <a:gd name="adj2" fmla="val -174034"/>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myClass</a:t>
            </a:r>
            <a:r>
              <a:rPr lang="en-US" b="1" dirty="0">
                <a:solidFill>
                  <a:schemeClr val="tx1"/>
                </a:solidFill>
              </a:rPr>
              <a:t> operator++</a:t>
            </a:r>
          </a:p>
          <a:p>
            <a:pPr algn="ctr"/>
            <a:r>
              <a:rPr lang="en-US" b="1" dirty="0">
                <a:solidFill>
                  <a:schemeClr val="tx1"/>
                </a:solidFill>
              </a:rPr>
              <a:t>(unary pre-increment)</a:t>
            </a:r>
          </a:p>
        </p:txBody>
      </p:sp>
      <p:sp>
        <p:nvSpPr>
          <p:cNvPr id="11" name="TextBox 10"/>
          <p:cNvSpPr txBox="1"/>
          <p:nvPr/>
        </p:nvSpPr>
        <p:spPr>
          <a:xfrm>
            <a:off x="9463455" y="1371600"/>
            <a:ext cx="1104900" cy="5355312"/>
          </a:xfrm>
          <a:prstGeom prst="rect">
            <a:avLst/>
          </a:prstGeom>
          <a:noFill/>
        </p:spPr>
        <p:txBody>
          <a:bodyPr wrap="square" rtlCol="0">
            <a:spAutoFit/>
          </a:bodyPr>
          <a:lstStyle/>
          <a:p>
            <a:r>
              <a:rPr lang="en-US" b="1" dirty="0">
                <a:solidFill>
                  <a:srgbClr val="0070C0"/>
                </a:solidFill>
              </a:rPr>
              <a:t>+ -</a:t>
            </a:r>
          </a:p>
          <a:p>
            <a:r>
              <a:rPr lang="en-US" b="1" dirty="0">
                <a:solidFill>
                  <a:srgbClr val="0070C0"/>
                </a:solidFill>
              </a:rPr>
              <a:t>* /</a:t>
            </a:r>
          </a:p>
          <a:p>
            <a:r>
              <a:rPr lang="en-US" b="1" dirty="0">
                <a:solidFill>
                  <a:srgbClr val="0070C0"/>
                </a:solidFill>
              </a:rPr>
              <a:t>% ^</a:t>
            </a:r>
          </a:p>
          <a:p>
            <a:r>
              <a:rPr lang="en-US" b="1" dirty="0">
                <a:solidFill>
                  <a:srgbClr val="0070C0"/>
                </a:solidFill>
              </a:rPr>
              <a:t>&amp; |</a:t>
            </a:r>
          </a:p>
          <a:p>
            <a:r>
              <a:rPr lang="en-US" b="1" dirty="0">
                <a:solidFill>
                  <a:srgbClr val="0070C0"/>
                </a:solidFill>
              </a:rPr>
              <a:t>~ !</a:t>
            </a:r>
          </a:p>
          <a:p>
            <a:r>
              <a:rPr lang="en-US" b="1" dirty="0">
                <a:solidFill>
                  <a:srgbClr val="0070C0"/>
                </a:solidFill>
              </a:rPr>
              <a:t>= &lt;</a:t>
            </a:r>
          </a:p>
          <a:p>
            <a:r>
              <a:rPr lang="en-US" b="1" dirty="0">
                <a:solidFill>
                  <a:srgbClr val="0070C0"/>
                </a:solidFill>
              </a:rPr>
              <a:t>&gt;  ,</a:t>
            </a:r>
          </a:p>
          <a:p>
            <a:r>
              <a:rPr lang="en-US" b="1" dirty="0">
                <a:solidFill>
                  <a:srgbClr val="0070C0"/>
                </a:solidFill>
              </a:rPr>
              <a:t>+= -=</a:t>
            </a:r>
          </a:p>
          <a:p>
            <a:r>
              <a:rPr lang="en-US" b="1" dirty="0">
                <a:solidFill>
                  <a:srgbClr val="0070C0"/>
                </a:solidFill>
              </a:rPr>
              <a:t>*= /=</a:t>
            </a:r>
          </a:p>
          <a:p>
            <a:r>
              <a:rPr lang="en-US" b="1" dirty="0">
                <a:solidFill>
                  <a:srgbClr val="0070C0"/>
                </a:solidFill>
              </a:rPr>
              <a:t>%= ^= &amp;= |=</a:t>
            </a:r>
          </a:p>
          <a:p>
            <a:r>
              <a:rPr lang="en-US" b="1" dirty="0">
                <a:solidFill>
                  <a:srgbClr val="0070C0"/>
                </a:solidFill>
              </a:rPr>
              <a:t>&lt;&lt; &gt;&gt;</a:t>
            </a:r>
          </a:p>
          <a:p>
            <a:r>
              <a:rPr lang="en-US" b="1" dirty="0">
                <a:solidFill>
                  <a:srgbClr val="0070C0"/>
                </a:solidFill>
              </a:rPr>
              <a:t>&gt;&gt;= &lt;&lt;=</a:t>
            </a:r>
          </a:p>
          <a:p>
            <a:r>
              <a:rPr lang="en-US" b="1" dirty="0">
                <a:solidFill>
                  <a:srgbClr val="0070C0"/>
                </a:solidFill>
              </a:rPr>
              <a:t>== !=</a:t>
            </a:r>
          </a:p>
          <a:p>
            <a:r>
              <a:rPr lang="en-US" b="1" dirty="0">
                <a:solidFill>
                  <a:srgbClr val="0070C0"/>
                </a:solidFill>
              </a:rPr>
              <a:t>&lt;= &gt;= &amp;&amp; ||</a:t>
            </a:r>
          </a:p>
          <a:p>
            <a:r>
              <a:rPr lang="en-US" b="1" dirty="0">
                <a:solidFill>
                  <a:srgbClr val="0070C0"/>
                </a:solidFill>
              </a:rPr>
              <a:t>++ --</a:t>
            </a:r>
          </a:p>
          <a:p>
            <a:r>
              <a:rPr lang="en-US" b="1" dirty="0">
                <a:solidFill>
                  <a:srgbClr val="0070C0"/>
                </a:solidFill>
              </a:rPr>
              <a:t>-&gt;* -&gt;</a:t>
            </a:r>
          </a:p>
          <a:p>
            <a:r>
              <a:rPr lang="en-US" b="1" dirty="0">
                <a:solidFill>
                  <a:srgbClr val="0070C0"/>
                </a:solidFill>
              </a:rPr>
              <a:t>( )  [ ]</a:t>
            </a:r>
          </a:p>
        </p:txBody>
      </p:sp>
      <p:sp>
        <p:nvSpPr>
          <p:cNvPr id="12" name="Rounded Rectangular Callout 11"/>
          <p:cNvSpPr/>
          <p:nvPr/>
        </p:nvSpPr>
        <p:spPr>
          <a:xfrm>
            <a:off x="6187227" y="4198534"/>
            <a:ext cx="2933700" cy="733401"/>
          </a:xfrm>
          <a:prstGeom prst="wedgeRoundRectCallout">
            <a:avLst>
              <a:gd name="adj1" fmla="val -40474"/>
              <a:gd name="adj2" fmla="val 87536"/>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r>
              <a:rPr lang="en-US" b="1" baseline="30000" dirty="0">
                <a:solidFill>
                  <a:schemeClr val="tx1"/>
                </a:solidFill>
              </a:rPr>
              <a:t>st</a:t>
            </a:r>
            <a:r>
              <a:rPr lang="en-US" b="1" dirty="0">
                <a:solidFill>
                  <a:schemeClr val="tx1"/>
                </a:solidFill>
              </a:rPr>
              <a:t> Operand (*this)</a:t>
            </a:r>
          </a:p>
          <a:p>
            <a:pPr algn="ctr"/>
            <a:r>
              <a:rPr lang="en-US" b="1" dirty="0">
                <a:solidFill>
                  <a:schemeClr val="tx1"/>
                </a:solidFill>
              </a:rPr>
              <a:t>2</a:t>
            </a:r>
            <a:r>
              <a:rPr lang="en-US" b="1" baseline="30000" dirty="0">
                <a:solidFill>
                  <a:schemeClr val="tx1"/>
                </a:solidFill>
              </a:rPr>
              <a:t>nd</a:t>
            </a:r>
            <a:r>
              <a:rPr lang="en-US" b="1" dirty="0">
                <a:solidFill>
                  <a:schemeClr val="tx1"/>
                </a:solidFill>
              </a:rPr>
              <a:t> Operand (&amp;</a:t>
            </a:r>
            <a:r>
              <a:rPr lang="en-US" b="1" dirty="0" err="1">
                <a:solidFill>
                  <a:schemeClr val="tx1"/>
                </a:solidFill>
              </a:rPr>
              <a:t>myClass</a:t>
            </a:r>
            <a:r>
              <a:rPr lang="en-US" b="1" dirty="0">
                <a:solidFill>
                  <a:schemeClr val="tx1"/>
                </a:solidFill>
              </a:rPr>
              <a:t>)</a:t>
            </a:r>
          </a:p>
        </p:txBody>
      </p:sp>
    </p:spTree>
    <p:extLst>
      <p:ext uri="{BB962C8B-B14F-4D97-AF65-F5344CB8AC3E}">
        <p14:creationId xmlns:p14="http://schemas.microsoft.com/office/powerpoint/2010/main" val="217827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8"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218733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on Interview Questions And Answers - Camden Kelly">
            <a:extLst>
              <a:ext uri="{FF2B5EF4-FFF2-40B4-BE49-F238E27FC236}">
                <a16:creationId xmlns:a16="http://schemas.microsoft.com/office/drawing/2014/main" id="{7664074E-F530-447D-8A51-07EE51D9A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996" y="47992"/>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Protecting C++ Source Code - Stop Source Code Theft : Stop Source Code Theft">
            <a:extLst>
              <a:ext uri="{FF2B5EF4-FFF2-40B4-BE49-F238E27FC236}">
                <a16:creationId xmlns:a16="http://schemas.microsoft.com/office/drawing/2014/main" id="{DEB98698-84D6-4800-89BB-6B7169F9CF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1974" y="286506"/>
            <a:ext cx="2541966" cy="1292166"/>
          </a:xfrm>
          <a:prstGeom prst="rect">
            <a:avLst/>
          </a:prstGeom>
          <a:solidFill>
            <a:srgbClr val="FFFFFF"/>
          </a:solidFill>
          <a:ln>
            <a:noFill/>
          </a:ln>
        </p:spPr>
      </p:pic>
      <p:grpSp>
        <p:nvGrpSpPr>
          <p:cNvPr id="16" name="Group 15">
            <a:extLst>
              <a:ext uri="{FF2B5EF4-FFF2-40B4-BE49-F238E27FC236}">
                <a16:creationId xmlns:a16="http://schemas.microsoft.com/office/drawing/2014/main" id="{C73B6324-8EE7-4CDB-A5F1-7EFD9AAF7C28}"/>
              </a:ext>
            </a:extLst>
          </p:cNvPr>
          <p:cNvGrpSpPr/>
          <p:nvPr/>
        </p:nvGrpSpPr>
        <p:grpSpPr>
          <a:xfrm>
            <a:off x="9468463" y="2239029"/>
            <a:ext cx="913321" cy="2474092"/>
            <a:chOff x="9464039" y="360548"/>
            <a:chExt cx="913321" cy="2474092"/>
          </a:xfrm>
        </p:grpSpPr>
        <p:pic>
          <p:nvPicPr>
            <p:cNvPr id="6" name="Picture 5">
              <a:extLst>
                <a:ext uri="{FF2B5EF4-FFF2-40B4-BE49-F238E27FC236}">
                  <a16:creationId xmlns:a16="http://schemas.microsoft.com/office/drawing/2014/main" id="{D5D933C8-C266-498A-824B-B6BAE204F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6309" y="360548"/>
              <a:ext cx="828780" cy="865796"/>
            </a:xfrm>
            <a:prstGeom prst="rect">
              <a:avLst/>
            </a:prstGeom>
          </p:spPr>
        </p:pic>
        <p:pic>
          <p:nvPicPr>
            <p:cNvPr id="7" name="Picture 3" descr="computer">
              <a:extLst>
                <a:ext uri="{FF2B5EF4-FFF2-40B4-BE49-F238E27FC236}">
                  <a16:creationId xmlns:a16="http://schemas.microsoft.com/office/drawing/2014/main" id="{BD94CDD6-D82D-4DCC-A557-AF752E7E1B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4039" y="1968845"/>
              <a:ext cx="913321" cy="86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86">
              <a:extLst>
                <a:ext uri="{FF2B5EF4-FFF2-40B4-BE49-F238E27FC236}">
                  <a16:creationId xmlns:a16="http://schemas.microsoft.com/office/drawing/2014/main" id="{69FBC010-F8FF-492C-AB7F-9147FBC559AB}"/>
                </a:ext>
              </a:extLst>
            </p:cNvPr>
            <p:cNvSpPr/>
            <p:nvPr/>
          </p:nvSpPr>
          <p:spPr>
            <a:xfrm rot="5400000">
              <a:off x="9434641" y="1526740"/>
              <a:ext cx="819150" cy="308851"/>
            </a:xfrm>
            <a:prstGeom prst="rightArrow">
              <a:avLst/>
            </a:prstGeom>
            <a:noFill/>
            <a:ln w="349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pic>
        <p:nvPicPr>
          <p:cNvPr id="4" name="Picture 2" descr="Study Buddy Club Cram for Exams!! - Utica Phoenix">
            <a:extLst>
              <a:ext uri="{FF2B5EF4-FFF2-40B4-BE49-F238E27FC236}">
                <a16:creationId xmlns:a16="http://schemas.microsoft.com/office/drawing/2014/main" id="{A37D4747-1186-4D9F-8B03-0DB6690CDF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66" y="4980972"/>
            <a:ext cx="1141413" cy="12921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demo-b – Quantemol">
            <a:extLst>
              <a:ext uri="{FF2B5EF4-FFF2-40B4-BE49-F238E27FC236}">
                <a16:creationId xmlns:a16="http://schemas.microsoft.com/office/drawing/2014/main" id="{591692DD-10FF-4AC6-AC64-9F618D4A1C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2642" y="5330949"/>
            <a:ext cx="1288384" cy="10307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5296CFB-A5A2-46A4-96A2-59A2199BEA6F}"/>
              </a:ext>
            </a:extLst>
          </p:cNvPr>
          <p:cNvPicPr>
            <a:picLocks noChangeAspect="1"/>
          </p:cNvPicPr>
          <p:nvPr/>
        </p:nvPicPr>
        <p:blipFill>
          <a:blip r:embed="rId8"/>
          <a:stretch>
            <a:fillRect/>
          </a:stretch>
        </p:blipFill>
        <p:spPr>
          <a:xfrm>
            <a:off x="8304250" y="437221"/>
            <a:ext cx="1055271" cy="1160409"/>
          </a:xfrm>
          <a:prstGeom prst="rect">
            <a:avLst/>
          </a:prstGeom>
        </p:spPr>
      </p:pic>
      <p:pic>
        <p:nvPicPr>
          <p:cNvPr id="14" name="Picture 13">
            <a:extLst>
              <a:ext uri="{FF2B5EF4-FFF2-40B4-BE49-F238E27FC236}">
                <a16:creationId xmlns:a16="http://schemas.microsoft.com/office/drawing/2014/main" id="{464B7D07-0ECC-46F6-9D5B-74AF63CD0033}"/>
              </a:ext>
            </a:extLst>
          </p:cNvPr>
          <p:cNvPicPr preferRelativeResize="0">
            <a:picLocks/>
          </p:cNvPicPr>
          <p:nvPr/>
        </p:nvPicPr>
        <p:blipFill>
          <a:blip r:embed="rId9"/>
          <a:stretch>
            <a:fillRect/>
          </a:stretch>
        </p:blipFill>
        <p:spPr>
          <a:xfrm>
            <a:off x="1391980" y="2323843"/>
            <a:ext cx="1929384" cy="1450473"/>
          </a:xfrm>
          <a:prstGeom prst="rect">
            <a:avLst/>
          </a:prstGeom>
        </p:spPr>
      </p:pic>
      <p:pic>
        <p:nvPicPr>
          <p:cNvPr id="17" name="Picture 2" descr="CS Unplugged">
            <a:extLst>
              <a:ext uri="{FF2B5EF4-FFF2-40B4-BE49-F238E27FC236}">
                <a16:creationId xmlns:a16="http://schemas.microsoft.com/office/drawing/2014/main" id="{D38206FA-4428-4CC8-BAC0-8D746AFBFE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349" y="2480296"/>
            <a:ext cx="1082015" cy="115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6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3268-13DB-86FB-7CEF-A508942B50DF}"/>
              </a:ext>
            </a:extLst>
          </p:cNvPr>
          <p:cNvSpPr>
            <a:spLocks noGrp="1"/>
          </p:cNvSpPr>
          <p:nvPr>
            <p:ph type="title"/>
          </p:nvPr>
        </p:nvSpPr>
        <p:spPr/>
        <p:txBody>
          <a:bodyPr/>
          <a:lstStyle/>
          <a:p>
            <a:r>
              <a:rPr lang="en-US" dirty="0"/>
              <a:t>15 Minute Crash Course in C++</a:t>
            </a:r>
          </a:p>
        </p:txBody>
      </p:sp>
      <p:sp>
        <p:nvSpPr>
          <p:cNvPr id="3" name="Content Placeholder 2">
            <a:extLst>
              <a:ext uri="{FF2B5EF4-FFF2-40B4-BE49-F238E27FC236}">
                <a16:creationId xmlns:a16="http://schemas.microsoft.com/office/drawing/2014/main" id="{B023B8AA-89D2-4350-223C-ACF74A2C2746}"/>
              </a:ext>
            </a:extLst>
          </p:cNvPr>
          <p:cNvSpPr>
            <a:spLocks noGrp="1"/>
          </p:cNvSpPr>
          <p:nvPr>
            <p:ph sz="quarter" idx="1"/>
          </p:nvPr>
        </p:nvSpPr>
        <p:spPr>
          <a:xfrm>
            <a:off x="1989813" y="1784192"/>
            <a:ext cx="8822967" cy="1991135"/>
          </a:xfrm>
        </p:spPr>
        <p:txBody>
          <a:bodyPr/>
          <a:lstStyle/>
          <a:p>
            <a:r>
              <a:rPr lang="en-US" sz="2000" dirty="0"/>
              <a:t>Ritchie developed C between 1969 and 1973 for use in writing compilers and operating systems (UNIX).</a:t>
            </a:r>
          </a:p>
          <a:p>
            <a:r>
              <a:rPr lang="en-US" sz="2000" dirty="0"/>
              <a:t>C is a low-level, high-level language and one of the most popular programming languages of all time – very few computer architectures exist for which there is no C.</a:t>
            </a:r>
          </a:p>
        </p:txBody>
      </p:sp>
      <p:sp>
        <p:nvSpPr>
          <p:cNvPr id="4" name="Footer Placeholder 3">
            <a:extLst>
              <a:ext uri="{FF2B5EF4-FFF2-40B4-BE49-F238E27FC236}">
                <a16:creationId xmlns:a16="http://schemas.microsoft.com/office/drawing/2014/main" id="{CB1A94B7-FABF-66D3-EA06-1F0442B14E9B}"/>
              </a:ext>
            </a:extLst>
          </p:cNvPr>
          <p:cNvSpPr>
            <a:spLocks noGrp="1"/>
          </p:cNvSpPr>
          <p:nvPr>
            <p:ph type="ftr" sz="quarter" idx="11"/>
          </p:nvPr>
        </p:nvSpPr>
        <p:spPr/>
        <p:txBody>
          <a:bodyPr/>
          <a:lstStyle/>
          <a:p>
            <a:pPr>
              <a:defRPr/>
            </a:pPr>
            <a:r>
              <a:rPr lang="en-US"/>
              <a:t>C++ Primer (04)</a:t>
            </a:r>
            <a:endParaRPr lang="en-US" dirty="0"/>
          </a:p>
        </p:txBody>
      </p:sp>
      <p:sp>
        <p:nvSpPr>
          <p:cNvPr id="5" name="Slide Number Placeholder 4">
            <a:extLst>
              <a:ext uri="{FF2B5EF4-FFF2-40B4-BE49-F238E27FC236}">
                <a16:creationId xmlns:a16="http://schemas.microsoft.com/office/drawing/2014/main" id="{3C567BCD-2125-BCE9-104F-9D7B99D185C1}"/>
              </a:ext>
            </a:extLst>
          </p:cNvPr>
          <p:cNvSpPr>
            <a:spLocks noGrp="1"/>
          </p:cNvSpPr>
          <p:nvPr>
            <p:ph type="sldNum" sz="quarter" idx="12"/>
          </p:nvPr>
        </p:nvSpPr>
        <p:spPr/>
        <p:txBody>
          <a:bodyPr/>
          <a:lstStyle/>
          <a:p>
            <a:pPr>
              <a:defRPr/>
            </a:pPr>
            <a:fld id="{0D7B5496-982B-480A-8085-B08F2CA91C21}" type="slidenum">
              <a:rPr lang="en-US" smtClean="0"/>
              <a:pPr>
                <a:defRPr/>
              </a:pPr>
              <a:t>4</a:t>
            </a:fld>
            <a:endParaRPr lang="en-US" dirty="0"/>
          </a:p>
        </p:txBody>
      </p:sp>
      <p:grpSp>
        <p:nvGrpSpPr>
          <p:cNvPr id="11" name="Group 10">
            <a:extLst>
              <a:ext uri="{FF2B5EF4-FFF2-40B4-BE49-F238E27FC236}">
                <a16:creationId xmlns:a16="http://schemas.microsoft.com/office/drawing/2014/main" id="{91D9A584-F3D8-1862-A56F-E6542E900790}"/>
              </a:ext>
            </a:extLst>
          </p:cNvPr>
          <p:cNvGrpSpPr/>
          <p:nvPr/>
        </p:nvGrpSpPr>
        <p:grpSpPr>
          <a:xfrm>
            <a:off x="491489" y="1332733"/>
            <a:ext cx="9505041" cy="1626293"/>
            <a:chOff x="491489" y="1332733"/>
            <a:chExt cx="9505041" cy="1626293"/>
          </a:xfrm>
        </p:grpSpPr>
        <p:sp>
          <p:nvSpPr>
            <p:cNvPr id="8" name="Rectangle 2">
              <a:extLst>
                <a:ext uri="{FF2B5EF4-FFF2-40B4-BE49-F238E27FC236}">
                  <a16:creationId xmlns:a16="http://schemas.microsoft.com/office/drawing/2014/main" id="{0A1C8644-023B-92F6-1C43-BC76A26FF7EB}"/>
                </a:ext>
              </a:extLst>
            </p:cNvPr>
            <p:cNvSpPr txBox="1">
              <a:spLocks noChangeArrowheads="1"/>
            </p:cNvSpPr>
            <p:nvPr/>
          </p:nvSpPr>
          <p:spPr bwMode="auto">
            <a:xfrm>
              <a:off x="1954530" y="1332733"/>
              <a:ext cx="8042000" cy="4514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sz="2400" dirty="0">
                  <a:latin typeface="+mn-lt"/>
                </a:rPr>
                <a:t>Dennis Ritchie (1940-2011)</a:t>
              </a:r>
            </a:p>
          </p:txBody>
        </p:sp>
        <p:pic>
          <p:nvPicPr>
            <p:cNvPr id="2050" name="Picture 2" descr="Dennis Ritchie (1941–2011) - IEEE Spectrum">
              <a:extLst>
                <a:ext uri="{FF2B5EF4-FFF2-40B4-BE49-F238E27FC236}">
                  <a16:creationId xmlns:a16="http://schemas.microsoft.com/office/drawing/2014/main" id="{3A704657-0745-1226-7669-F5F8B57EC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 y="1332733"/>
              <a:ext cx="1213465" cy="16262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B23627C7-959E-AE41-1173-26D3C42DA78E}"/>
              </a:ext>
            </a:extLst>
          </p:cNvPr>
          <p:cNvGrpSpPr/>
          <p:nvPr/>
        </p:nvGrpSpPr>
        <p:grpSpPr>
          <a:xfrm>
            <a:off x="329184" y="3550565"/>
            <a:ext cx="9667346" cy="1369947"/>
            <a:chOff x="329184" y="3927755"/>
            <a:chExt cx="9667346" cy="1369947"/>
          </a:xfrm>
        </p:grpSpPr>
        <p:pic>
          <p:nvPicPr>
            <p:cNvPr id="7" name="Picture 2" descr="Bjarne Stroustrup | Columbia Engineering">
              <a:extLst>
                <a:ext uri="{FF2B5EF4-FFF2-40B4-BE49-F238E27FC236}">
                  <a16:creationId xmlns:a16="http://schemas.microsoft.com/office/drawing/2014/main" id="{72728011-C913-94DD-893F-736D64D95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84" y="3927755"/>
              <a:ext cx="1369947" cy="13699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5AE588F6-49ED-9AC8-3E83-6F4C28FFACA1}"/>
                </a:ext>
              </a:extLst>
            </p:cNvPr>
            <p:cNvSpPr txBox="1">
              <a:spLocks noChangeArrowheads="1"/>
            </p:cNvSpPr>
            <p:nvPr/>
          </p:nvSpPr>
          <p:spPr bwMode="auto">
            <a:xfrm>
              <a:off x="1954530" y="3927755"/>
              <a:ext cx="8042000" cy="4514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sz="2400" dirty="0">
                  <a:latin typeface="+mn-lt"/>
                </a:rPr>
                <a:t>Bjarne </a:t>
              </a:r>
              <a:r>
                <a:rPr lang="en-US" sz="2400" dirty="0" err="1">
                  <a:latin typeface="+mn-lt"/>
                </a:rPr>
                <a:t>Stroustrup</a:t>
              </a:r>
              <a:r>
                <a:rPr lang="en-US" sz="2400" dirty="0">
                  <a:latin typeface="+mn-lt"/>
                </a:rPr>
                <a:t> (1950 -  )</a:t>
              </a:r>
            </a:p>
          </p:txBody>
        </p:sp>
      </p:grpSp>
      <p:sp>
        <p:nvSpPr>
          <p:cNvPr id="10" name="Content Placeholder 2">
            <a:extLst>
              <a:ext uri="{FF2B5EF4-FFF2-40B4-BE49-F238E27FC236}">
                <a16:creationId xmlns:a16="http://schemas.microsoft.com/office/drawing/2014/main" id="{902A8AF9-BF4D-8EFF-0F10-FFF4658BA1C1}"/>
              </a:ext>
            </a:extLst>
          </p:cNvPr>
          <p:cNvSpPr txBox="1">
            <a:spLocks/>
          </p:cNvSpPr>
          <p:nvPr/>
        </p:nvSpPr>
        <p:spPr bwMode="auto">
          <a:xfrm>
            <a:off x="1982193" y="4002024"/>
            <a:ext cx="8822967" cy="2685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err="1"/>
              <a:t>Stroustrup</a:t>
            </a:r>
            <a:r>
              <a:rPr lang="en-US" sz="2000" dirty="0"/>
              <a:t> developed C++ (initially called "C with Classes") between 1979 and 1985 to extend C for object-oriented programming, resource management (RAII), inheritance, and polymorphism.</a:t>
            </a:r>
          </a:p>
          <a:p>
            <a:r>
              <a:rPr lang="en-US" sz="2000" dirty="0"/>
              <a:t>Support for efficient object-oriented programming with constructors, destructors, exceptions copying, movement of objects, and operator overloading based on virtual function tables.</a:t>
            </a:r>
          </a:p>
          <a:p>
            <a:r>
              <a:rPr lang="en-US" sz="2000" dirty="0"/>
              <a:t>Later support was added for template metaprogramming with specialization and compile-time evaluated functions.</a:t>
            </a:r>
          </a:p>
          <a:p>
            <a:endParaRPr lang="en-US" sz="2000" dirty="0"/>
          </a:p>
          <a:p>
            <a:endParaRPr lang="en-US" sz="2000" dirty="0"/>
          </a:p>
        </p:txBody>
      </p:sp>
    </p:spTree>
    <p:extLst>
      <p:ext uri="{BB962C8B-B14F-4D97-AF65-F5344CB8AC3E}">
        <p14:creationId xmlns:p14="http://schemas.microsoft.com/office/powerpoint/2010/main" val="26283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750D-6029-48FB-D2EF-87779FC481C4}"/>
              </a:ext>
            </a:extLst>
          </p:cNvPr>
          <p:cNvSpPr>
            <a:spLocks noGrp="1"/>
          </p:cNvSpPr>
          <p:nvPr>
            <p:ph type="title"/>
          </p:nvPr>
        </p:nvSpPr>
        <p:spPr/>
        <p:txBody>
          <a:bodyPr/>
          <a:lstStyle/>
          <a:p>
            <a:r>
              <a:rPr lang="en-US" dirty="0"/>
              <a:t>What is C++?</a:t>
            </a:r>
          </a:p>
        </p:txBody>
      </p:sp>
      <p:sp>
        <p:nvSpPr>
          <p:cNvPr id="3" name="Content Placeholder 2">
            <a:extLst>
              <a:ext uri="{FF2B5EF4-FFF2-40B4-BE49-F238E27FC236}">
                <a16:creationId xmlns:a16="http://schemas.microsoft.com/office/drawing/2014/main" id="{0A1A0B53-6FAE-9776-9D9B-08DC23EFC504}"/>
              </a:ext>
            </a:extLst>
          </p:cNvPr>
          <p:cNvSpPr>
            <a:spLocks noGrp="1"/>
          </p:cNvSpPr>
          <p:nvPr>
            <p:ph sz="quarter" idx="1"/>
          </p:nvPr>
        </p:nvSpPr>
        <p:spPr>
          <a:xfrm>
            <a:off x="572493" y="1233488"/>
            <a:ext cx="10047884" cy="5624511"/>
          </a:xfrm>
        </p:spPr>
        <p:txBody>
          <a:bodyPr/>
          <a:lstStyle/>
          <a:p>
            <a:pPr>
              <a:spcBef>
                <a:spcPts val="0"/>
              </a:spcBef>
            </a:pPr>
            <a:r>
              <a:rPr lang="en-US" dirty="0"/>
              <a:t>C++ is an </a:t>
            </a:r>
            <a:r>
              <a:rPr lang="en-US" b="1" dirty="0">
                <a:solidFill>
                  <a:srgbClr val="FF0000"/>
                </a:solidFill>
              </a:rPr>
              <a:t>object-oriented</a:t>
            </a:r>
            <a:r>
              <a:rPr lang="en-US" dirty="0"/>
              <a:t> programming language that associate classes and objects with attributes and methods.</a:t>
            </a:r>
          </a:p>
          <a:p>
            <a:pPr lvl="1">
              <a:spcBef>
                <a:spcPts val="0"/>
              </a:spcBef>
            </a:pPr>
            <a:r>
              <a:rPr lang="en-US" dirty="0"/>
              <a:t>For example: in real life, a car is an object. The car has attributes, such as weight and color, and methods, such as drive and brake.</a:t>
            </a:r>
          </a:p>
          <a:p>
            <a:r>
              <a:rPr lang="en-US" b="1" dirty="0">
                <a:solidFill>
                  <a:srgbClr val="FF0000"/>
                </a:solidFill>
              </a:rPr>
              <a:t>Statements</a:t>
            </a:r>
            <a:r>
              <a:rPr lang="en-US" dirty="0"/>
              <a:t> are the smallest independent unit of computation and most (but not all) statements end in a semicolon.</a:t>
            </a:r>
          </a:p>
          <a:p>
            <a:r>
              <a:rPr lang="en-US" b="1" dirty="0">
                <a:solidFill>
                  <a:srgbClr val="FF0000"/>
                </a:solidFill>
              </a:rPr>
              <a:t>Variables</a:t>
            </a:r>
            <a:r>
              <a:rPr lang="en-US" dirty="0"/>
              <a:t> are symbolic names (labels) for memory locations that are defined either as </a:t>
            </a:r>
            <a:r>
              <a:rPr lang="en-US" b="1" dirty="0">
                <a:solidFill>
                  <a:srgbClr val="FF0000"/>
                </a:solidFill>
              </a:rPr>
              <a:t>local</a:t>
            </a:r>
            <a:r>
              <a:rPr lang="en-US" dirty="0"/>
              <a:t> (automatic) – declared within a function and allocated on stack at run-time or </a:t>
            </a:r>
            <a:r>
              <a:rPr lang="en-US" b="1" dirty="0">
                <a:solidFill>
                  <a:srgbClr val="FF0000"/>
                </a:solidFill>
              </a:rPr>
              <a:t>global</a:t>
            </a:r>
            <a:r>
              <a:rPr lang="en-US" dirty="0"/>
              <a:t> (static) – declared outside a function and allocated at compile time.</a:t>
            </a:r>
          </a:p>
          <a:p>
            <a:r>
              <a:rPr lang="en-US" b="1" dirty="0">
                <a:solidFill>
                  <a:srgbClr val="FF0000"/>
                </a:solidFill>
              </a:rPr>
              <a:t>Operators</a:t>
            </a:r>
            <a:r>
              <a:rPr lang="en-US" dirty="0"/>
              <a:t> are symbols that perform operations on values and variables and have precedence and associativity and can be overridden.</a:t>
            </a:r>
          </a:p>
          <a:p>
            <a:r>
              <a:rPr lang="en-US" b="1" dirty="0">
                <a:solidFill>
                  <a:srgbClr val="FF0000"/>
                </a:solidFill>
              </a:rPr>
              <a:t>Expressions</a:t>
            </a:r>
            <a:r>
              <a:rPr lang="en-US" dirty="0"/>
              <a:t> are formed by combining variables with operators that evaluate to a single value.</a:t>
            </a:r>
          </a:p>
          <a:p>
            <a:r>
              <a:rPr lang="en-US" b="1" dirty="0">
                <a:solidFill>
                  <a:srgbClr val="FF0000"/>
                </a:solidFill>
              </a:rPr>
              <a:t>Functions</a:t>
            </a:r>
            <a:r>
              <a:rPr lang="en-US" dirty="0"/>
              <a:t> are expressions consisting of a group of statements.</a:t>
            </a:r>
          </a:p>
        </p:txBody>
      </p:sp>
      <p:sp>
        <p:nvSpPr>
          <p:cNvPr id="4" name="Footer Placeholder 3">
            <a:extLst>
              <a:ext uri="{FF2B5EF4-FFF2-40B4-BE49-F238E27FC236}">
                <a16:creationId xmlns:a16="http://schemas.microsoft.com/office/drawing/2014/main" id="{CED30C80-42CF-A7F9-C331-10A0F8A00759}"/>
              </a:ext>
            </a:extLst>
          </p:cNvPr>
          <p:cNvSpPr>
            <a:spLocks noGrp="1"/>
          </p:cNvSpPr>
          <p:nvPr>
            <p:ph type="ftr" sz="quarter" idx="11"/>
          </p:nvPr>
        </p:nvSpPr>
        <p:spPr/>
        <p:txBody>
          <a:bodyPr/>
          <a:lstStyle/>
          <a:p>
            <a:pPr>
              <a:defRPr/>
            </a:pPr>
            <a:r>
              <a:rPr lang="en-US"/>
              <a:t>C++ Primer (04)</a:t>
            </a:r>
            <a:endParaRPr lang="en-US" dirty="0"/>
          </a:p>
        </p:txBody>
      </p:sp>
      <p:sp>
        <p:nvSpPr>
          <p:cNvPr id="5" name="Slide Number Placeholder 4">
            <a:extLst>
              <a:ext uri="{FF2B5EF4-FFF2-40B4-BE49-F238E27FC236}">
                <a16:creationId xmlns:a16="http://schemas.microsoft.com/office/drawing/2014/main" id="{E4F9F7F1-8D9D-699A-26E9-2D955867FDCE}"/>
              </a:ext>
            </a:extLst>
          </p:cNvPr>
          <p:cNvSpPr>
            <a:spLocks noGrp="1"/>
          </p:cNvSpPr>
          <p:nvPr>
            <p:ph type="sldNum" sz="quarter" idx="12"/>
          </p:nvPr>
        </p:nvSpPr>
        <p:spPr/>
        <p:txBody>
          <a:bodyPr/>
          <a:lstStyle/>
          <a:p>
            <a:pPr>
              <a:defRPr/>
            </a:pPr>
            <a:fld id="{0D7B5496-982B-480A-8085-B08F2CA91C21}" type="slidenum">
              <a:rPr lang="en-US" smtClean="0"/>
              <a:pPr>
                <a:defRPr/>
              </a:pPr>
              <a:t>5</a:t>
            </a:fld>
            <a:endParaRPr lang="en-US" dirty="0"/>
          </a:p>
        </p:txBody>
      </p:sp>
    </p:spTree>
    <p:extLst>
      <p:ext uri="{BB962C8B-B14F-4D97-AF65-F5344CB8AC3E}">
        <p14:creationId xmlns:p14="http://schemas.microsoft.com/office/powerpoint/2010/main" val="35245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256BCE7-508E-3BCA-E8CE-0485A323D610}"/>
              </a:ext>
            </a:extLst>
          </p:cNvPr>
          <p:cNvGrpSpPr/>
          <p:nvPr/>
        </p:nvGrpSpPr>
        <p:grpSpPr>
          <a:xfrm>
            <a:off x="164323" y="1364102"/>
            <a:ext cx="1107900" cy="5328488"/>
            <a:chOff x="7365223" y="1329812"/>
            <a:chExt cx="1107900" cy="5328488"/>
          </a:xfrm>
        </p:grpSpPr>
        <p:pic>
          <p:nvPicPr>
            <p:cNvPr id="85"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5358" y="1329812"/>
              <a:ext cx="845212" cy="1357057"/>
            </a:xfrm>
            <a:prstGeom prst="rect">
              <a:avLst/>
            </a:prstGeom>
          </p:spPr>
        </p:pic>
        <p:pic>
          <p:nvPicPr>
            <p:cNvPr id="86" name="Picture 3"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223" y="5585955"/>
              <a:ext cx="1107900" cy="107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ight Arrow 86"/>
            <p:cNvSpPr/>
            <p:nvPr/>
          </p:nvSpPr>
          <p:spPr>
            <a:xfrm rot="5400000">
              <a:off x="6390755" y="4046936"/>
              <a:ext cx="2871281" cy="374650"/>
            </a:xfrm>
            <a:prstGeom prst="rightArrow">
              <a:avLst/>
            </a:prstGeom>
            <a:noFill/>
            <a:ln w="349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sp>
        <p:nvSpPr>
          <p:cNvPr id="2" name="Title 1"/>
          <p:cNvSpPr>
            <a:spLocks noGrp="1"/>
          </p:cNvSpPr>
          <p:nvPr>
            <p:ph type="title"/>
          </p:nvPr>
        </p:nvSpPr>
        <p:spPr/>
        <p:txBody>
          <a:bodyPr/>
          <a:lstStyle/>
          <a:p>
            <a:r>
              <a:rPr lang="en-US" dirty="0"/>
              <a:t>Compiling a C++ Program</a:t>
            </a:r>
          </a:p>
        </p:txBody>
      </p:sp>
      <p:sp>
        <p:nvSpPr>
          <p:cNvPr id="3" name="Footer Placeholder 2"/>
          <p:cNvSpPr>
            <a:spLocks noGrp="1"/>
          </p:cNvSpPr>
          <p:nvPr>
            <p:ph type="ftr" sz="quarter" idx="11"/>
          </p:nvPr>
        </p:nvSpPr>
        <p:spPr/>
        <p:txBody>
          <a:bodyPr/>
          <a:lstStyle/>
          <a:p>
            <a:r>
              <a:rPr lang="en-US"/>
              <a:t>C++ Primer (02)</a:t>
            </a:r>
            <a:endParaRPr lang="en-US" dirty="0"/>
          </a:p>
        </p:txBody>
      </p:sp>
      <p:sp>
        <p:nvSpPr>
          <p:cNvPr id="4" name="Slide Number Placeholder 3"/>
          <p:cNvSpPr>
            <a:spLocks noGrp="1"/>
          </p:cNvSpPr>
          <p:nvPr>
            <p:ph type="sldNum" sz="quarter" idx="12"/>
          </p:nvPr>
        </p:nvSpPr>
        <p:spPr/>
        <p:txBody>
          <a:bodyPr/>
          <a:lstStyle/>
          <a:p>
            <a:fld id="{F59D9B86-AB8B-404F-8D86-C97B35C4C67E}" type="slidenum">
              <a:rPr lang="en-US"/>
              <a:pPr/>
              <a:t>6</a:t>
            </a:fld>
            <a:endParaRPr lang="en-US" dirty="0"/>
          </a:p>
        </p:txBody>
      </p:sp>
      <p:sp>
        <p:nvSpPr>
          <p:cNvPr id="5" name="Freeform 4"/>
          <p:cNvSpPr/>
          <p:nvPr/>
        </p:nvSpPr>
        <p:spPr>
          <a:xfrm>
            <a:off x="4913943" y="5288005"/>
            <a:ext cx="751348" cy="435428"/>
          </a:xfrm>
          <a:custGeom>
            <a:avLst/>
            <a:gdLst>
              <a:gd name="connsiteX0" fmla="*/ 0 w 751348"/>
              <a:gd name="connsiteY0" fmla="*/ 435428 h 435428"/>
              <a:gd name="connsiteX1" fmla="*/ 661851 w 751348"/>
              <a:gd name="connsiteY1" fmla="*/ 330925 h 435428"/>
              <a:gd name="connsiteX2" fmla="*/ 679268 w 751348"/>
              <a:gd name="connsiteY2" fmla="*/ 87085 h 435428"/>
              <a:gd name="connsiteX3" fmla="*/ 52251 w 751348"/>
              <a:gd name="connsiteY3" fmla="*/ 0 h 435428"/>
            </a:gdLst>
            <a:ahLst/>
            <a:cxnLst>
              <a:cxn ang="0">
                <a:pos x="connsiteX0" y="connsiteY0"/>
              </a:cxn>
              <a:cxn ang="0">
                <a:pos x="connsiteX1" y="connsiteY1"/>
              </a:cxn>
              <a:cxn ang="0">
                <a:pos x="connsiteX2" y="connsiteY2"/>
              </a:cxn>
              <a:cxn ang="0">
                <a:pos x="connsiteX3" y="connsiteY3"/>
              </a:cxn>
            </a:cxnLst>
            <a:rect l="l" t="t" r="r" b="b"/>
            <a:pathLst>
              <a:path w="751348" h="435428">
                <a:moveTo>
                  <a:pt x="0" y="435428"/>
                </a:moveTo>
                <a:cubicBezTo>
                  <a:pt x="274320" y="412205"/>
                  <a:pt x="548640" y="388982"/>
                  <a:pt x="661851" y="330925"/>
                </a:cubicBezTo>
                <a:cubicBezTo>
                  <a:pt x="775062" y="272868"/>
                  <a:pt x="780868" y="142239"/>
                  <a:pt x="679268" y="87085"/>
                </a:cubicBezTo>
                <a:cubicBezTo>
                  <a:pt x="577668" y="31931"/>
                  <a:pt x="159657" y="14514"/>
                  <a:pt x="52251" y="0"/>
                </a:cubicBezTo>
              </a:path>
            </a:pathLst>
          </a:custGeom>
          <a:noFill/>
          <a:ln w="317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grpSp>
        <p:nvGrpSpPr>
          <p:cNvPr id="6" name="Group 5"/>
          <p:cNvGrpSpPr/>
          <p:nvPr/>
        </p:nvGrpSpPr>
        <p:grpSpPr>
          <a:xfrm>
            <a:off x="3995986" y="5884030"/>
            <a:ext cx="838200" cy="959557"/>
            <a:chOff x="4601776" y="5884029"/>
            <a:chExt cx="838200" cy="959557"/>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1776" y="6122127"/>
              <a:ext cx="838200" cy="721459"/>
            </a:xfrm>
            <a:prstGeom prst="rect">
              <a:avLst/>
            </a:prstGeom>
          </p:spPr>
        </p:pic>
        <p:cxnSp>
          <p:nvCxnSpPr>
            <p:cNvPr id="8" name="Straight Arrow Connector 7"/>
            <p:cNvCxnSpPr/>
            <p:nvPr/>
          </p:nvCxnSpPr>
          <p:spPr>
            <a:xfrm>
              <a:off x="5105400" y="5884029"/>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821734" y="4792141"/>
            <a:ext cx="5049899" cy="1186811"/>
            <a:chOff x="1427523" y="4792140"/>
            <a:chExt cx="5049899" cy="1186811"/>
          </a:xfrm>
        </p:grpSpPr>
        <p:grpSp>
          <p:nvGrpSpPr>
            <p:cNvPr id="10" name="Group 9"/>
            <p:cNvGrpSpPr/>
            <p:nvPr/>
          </p:nvGrpSpPr>
          <p:grpSpPr>
            <a:xfrm>
              <a:off x="1427523" y="4792171"/>
              <a:ext cx="4211277" cy="1186780"/>
              <a:chOff x="1427523" y="4792171"/>
              <a:chExt cx="4211277" cy="1186780"/>
            </a:xfrm>
          </p:grpSpPr>
          <p:grpSp>
            <p:nvGrpSpPr>
              <p:cNvPr id="26" name="Group 40"/>
              <p:cNvGrpSpPr>
                <a:grpSpLocks/>
              </p:cNvGrpSpPr>
              <p:nvPr/>
            </p:nvGrpSpPr>
            <p:grpSpPr bwMode="auto">
              <a:xfrm>
                <a:off x="1427523" y="5489235"/>
                <a:ext cx="2994025" cy="457200"/>
                <a:chOff x="463" y="3350"/>
                <a:chExt cx="1886" cy="288"/>
              </a:xfrm>
            </p:grpSpPr>
            <p:sp>
              <p:nvSpPr>
                <p:cNvPr id="35" name="AutoShape 41"/>
                <p:cNvSpPr>
                  <a:spLocks noChangeArrowheads="1"/>
                </p:cNvSpPr>
                <p:nvPr/>
              </p:nvSpPr>
              <p:spPr bwMode="auto">
                <a:xfrm>
                  <a:off x="1940" y="3356"/>
                  <a:ext cx="409"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9 h 21600"/>
                    <a:gd name="T14" fmla="*/ 18907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36" name="Text Box 42"/>
                <p:cNvSpPr txBox="1">
                  <a:spLocks noChangeArrowheads="1"/>
                </p:cNvSpPr>
                <p:nvPr/>
              </p:nvSpPr>
              <p:spPr bwMode="auto">
                <a:xfrm>
                  <a:off x="463" y="3350"/>
                  <a:ext cx="14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9pPr>
                </a:lstStyle>
                <a:p>
                  <a:pPr algn="r" eaLnBrk="1" fontAlgn="base" hangingPunct="1">
                    <a:spcBef>
                      <a:spcPct val="50000"/>
                    </a:spcBef>
                    <a:spcAft>
                      <a:spcPct val="0"/>
                    </a:spcAft>
                  </a:pPr>
                  <a:r>
                    <a:rPr lang="en-US" sz="2400" b="1">
                      <a:solidFill>
                        <a:srgbClr val="67AFBD"/>
                      </a:solidFill>
                      <a:cs typeface="Arial" charset="0"/>
                    </a:rPr>
                    <a:t>Machine Code</a:t>
                  </a:r>
                </a:p>
              </p:txBody>
            </p:sp>
          </p:grpSp>
          <p:cxnSp>
            <p:nvCxnSpPr>
              <p:cNvPr id="27" name="Straight Arrow Connector 26"/>
              <p:cNvCxnSpPr/>
              <p:nvPr/>
            </p:nvCxnSpPr>
            <p:spPr>
              <a:xfrm>
                <a:off x="5101501" y="4792171"/>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01501" y="5181569"/>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571999" y="5456721"/>
                <a:ext cx="1066801" cy="522230"/>
                <a:chOff x="1662523" y="1142999"/>
                <a:chExt cx="1066801" cy="522230"/>
              </a:xfrm>
            </p:grpSpPr>
            <p:sp>
              <p:nvSpPr>
                <p:cNvPr id="33" name="Can 32"/>
                <p:cNvSpPr/>
                <p:nvPr/>
              </p:nvSpPr>
              <p:spPr>
                <a:xfrm>
                  <a:off x="1752599" y="1142999"/>
                  <a:ext cx="876301" cy="522229"/>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34" name="TextBox 33"/>
                <p:cNvSpPr txBox="1"/>
                <p:nvPr/>
              </p:nvSpPr>
              <p:spPr>
                <a:xfrm>
                  <a:off x="1662523" y="1265119"/>
                  <a:ext cx="1066801" cy="400110"/>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Arial" charset="0"/>
                      <a:cs typeface="Arial" charset="0"/>
                    </a:rPr>
                    <a:t>Object File</a:t>
                  </a:r>
                </a:p>
                <a:p>
                  <a:pPr algn="ctr" fontAlgn="base">
                    <a:spcBef>
                      <a:spcPct val="0"/>
                    </a:spcBef>
                    <a:spcAft>
                      <a:spcPct val="0"/>
                    </a:spcAft>
                  </a:pPr>
                  <a:r>
                    <a:rPr lang="en-US" sz="1000" b="1" dirty="0">
                      <a:solidFill>
                        <a:prstClr val="black"/>
                      </a:solidFill>
                      <a:latin typeface="Arial" charset="0"/>
                      <a:cs typeface="Arial" charset="0"/>
                    </a:rPr>
                    <a:t>Executable</a:t>
                  </a:r>
                </a:p>
              </p:txBody>
            </p:sp>
          </p:grpSp>
          <p:grpSp>
            <p:nvGrpSpPr>
              <p:cNvPr id="30" name="Group 29"/>
              <p:cNvGrpSpPr/>
              <p:nvPr/>
            </p:nvGrpSpPr>
            <p:grpSpPr>
              <a:xfrm>
                <a:off x="4571999" y="5067322"/>
                <a:ext cx="1066801" cy="246222"/>
                <a:chOff x="5361751" y="457199"/>
                <a:chExt cx="1066801" cy="246222"/>
              </a:xfrm>
            </p:grpSpPr>
            <p:sp>
              <p:nvSpPr>
                <p:cNvPr id="31" name="Rounded Rectangle 30"/>
                <p:cNvSpPr/>
                <p:nvPr/>
              </p:nvSpPr>
              <p:spPr>
                <a:xfrm>
                  <a:off x="5410200" y="457199"/>
                  <a:ext cx="952500" cy="246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32" name="TextBox 31"/>
                <p:cNvSpPr txBox="1"/>
                <p:nvPr/>
              </p:nvSpPr>
              <p:spPr>
                <a:xfrm>
                  <a:off x="5361751" y="457200"/>
                  <a:ext cx="1066801" cy="246221"/>
                </a:xfrm>
                <a:prstGeom prst="rect">
                  <a:avLst/>
                </a:prstGeom>
                <a:noFill/>
              </p:spPr>
              <p:txBody>
                <a:bodyPr wrap="square" rtlCol="0">
                  <a:spAutoFit/>
                </a:bodyPr>
                <a:lstStyle/>
                <a:p>
                  <a:pPr algn="ctr" fontAlgn="base">
                    <a:spcBef>
                      <a:spcPct val="0"/>
                    </a:spcBef>
                    <a:spcAft>
                      <a:spcPct val="0"/>
                    </a:spcAft>
                  </a:pPr>
                  <a:r>
                    <a:rPr lang="en-US" sz="1000" b="1" dirty="0">
                      <a:solidFill>
                        <a:prstClr val="white">
                          <a:lumMod val="95000"/>
                        </a:prstClr>
                      </a:solidFill>
                      <a:latin typeface="Arial" charset="0"/>
                      <a:cs typeface="Arial" charset="0"/>
                    </a:rPr>
                    <a:t>Linker</a:t>
                  </a:r>
                </a:p>
              </p:txBody>
            </p:sp>
          </p:grpSp>
        </p:grpSp>
        <p:cxnSp>
          <p:nvCxnSpPr>
            <p:cNvPr id="11" name="Straight Arrow Connector 10"/>
            <p:cNvCxnSpPr/>
            <p:nvPr/>
          </p:nvCxnSpPr>
          <p:spPr>
            <a:xfrm>
              <a:off x="6463577" y="4817095"/>
              <a:ext cx="2503" cy="385242"/>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71816" y="5197692"/>
              <a:ext cx="905184" cy="260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40"/>
            <p:cNvGrpSpPr>
              <a:grpSpLocks/>
            </p:cNvGrpSpPr>
            <p:nvPr/>
          </p:nvGrpSpPr>
          <p:grpSpPr bwMode="auto">
            <a:xfrm>
              <a:off x="1438409" y="5489204"/>
              <a:ext cx="2994025" cy="457200"/>
              <a:chOff x="463" y="3350"/>
              <a:chExt cx="1886" cy="288"/>
            </a:xfrm>
          </p:grpSpPr>
          <p:sp>
            <p:nvSpPr>
              <p:cNvPr id="24" name="AutoShape 41"/>
              <p:cNvSpPr>
                <a:spLocks noChangeArrowheads="1"/>
              </p:cNvSpPr>
              <p:nvPr/>
            </p:nvSpPr>
            <p:spPr bwMode="auto">
              <a:xfrm>
                <a:off x="1940" y="3356"/>
                <a:ext cx="409"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9 h 21600"/>
                  <a:gd name="T14" fmla="*/ 18907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25" name="Text Box 42"/>
              <p:cNvSpPr txBox="1">
                <a:spLocks noChangeArrowheads="1"/>
              </p:cNvSpPr>
              <p:nvPr/>
            </p:nvSpPr>
            <p:spPr bwMode="auto">
              <a:xfrm>
                <a:off x="463" y="3350"/>
                <a:ext cx="14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9pPr>
              </a:lstStyle>
              <a:p>
                <a:pPr algn="r" eaLnBrk="1" fontAlgn="base" hangingPunct="1">
                  <a:spcBef>
                    <a:spcPct val="50000"/>
                  </a:spcBef>
                  <a:spcAft>
                    <a:spcPct val="0"/>
                  </a:spcAft>
                </a:pPr>
                <a:r>
                  <a:rPr lang="en-US" sz="2400" b="1" dirty="0">
                    <a:solidFill>
                      <a:srgbClr val="67AFBD"/>
                    </a:solidFill>
                    <a:cs typeface="Arial" charset="0"/>
                  </a:rPr>
                  <a:t>Machine Code</a:t>
                </a:r>
              </a:p>
            </p:txBody>
          </p:sp>
        </p:grpSp>
        <p:cxnSp>
          <p:nvCxnSpPr>
            <p:cNvPr id="14" name="Straight Arrow Connector 13"/>
            <p:cNvCxnSpPr/>
            <p:nvPr/>
          </p:nvCxnSpPr>
          <p:spPr>
            <a:xfrm>
              <a:off x="5112387" y="4792140"/>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12387" y="5181538"/>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582885" y="5456690"/>
              <a:ext cx="1066801" cy="522230"/>
              <a:chOff x="1662523" y="1142999"/>
              <a:chExt cx="1066801" cy="522230"/>
            </a:xfrm>
          </p:grpSpPr>
          <p:sp>
            <p:nvSpPr>
              <p:cNvPr id="22" name="Can 21"/>
              <p:cNvSpPr/>
              <p:nvPr/>
            </p:nvSpPr>
            <p:spPr>
              <a:xfrm>
                <a:off x="1752599" y="1142999"/>
                <a:ext cx="876301" cy="522229"/>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3" name="TextBox 22"/>
              <p:cNvSpPr txBox="1"/>
              <p:nvPr/>
            </p:nvSpPr>
            <p:spPr>
              <a:xfrm>
                <a:off x="1662523" y="1265119"/>
                <a:ext cx="1066801" cy="400110"/>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Arial" charset="0"/>
                    <a:cs typeface="Arial" charset="0"/>
                  </a:rPr>
                  <a:t>Object File</a:t>
                </a:r>
              </a:p>
              <a:p>
                <a:pPr algn="ctr" fontAlgn="base">
                  <a:spcBef>
                    <a:spcPct val="0"/>
                  </a:spcBef>
                  <a:spcAft>
                    <a:spcPct val="0"/>
                  </a:spcAft>
                </a:pPr>
                <a:r>
                  <a:rPr lang="en-US" sz="1000" b="1" dirty="0">
                    <a:solidFill>
                      <a:prstClr val="black"/>
                    </a:solidFill>
                    <a:latin typeface="Arial" charset="0"/>
                    <a:cs typeface="Arial" charset="0"/>
                  </a:rPr>
                  <a:t>Executable</a:t>
                </a:r>
              </a:p>
            </p:txBody>
          </p:sp>
        </p:grpSp>
        <p:grpSp>
          <p:nvGrpSpPr>
            <p:cNvPr id="17" name="Group 16"/>
            <p:cNvGrpSpPr/>
            <p:nvPr/>
          </p:nvGrpSpPr>
          <p:grpSpPr>
            <a:xfrm>
              <a:off x="4582885" y="5067291"/>
              <a:ext cx="1066801" cy="246222"/>
              <a:chOff x="5361751" y="457199"/>
              <a:chExt cx="1066801" cy="246222"/>
            </a:xfrm>
          </p:grpSpPr>
          <p:sp>
            <p:nvSpPr>
              <p:cNvPr id="20" name="Rounded Rectangle 19"/>
              <p:cNvSpPr/>
              <p:nvPr/>
            </p:nvSpPr>
            <p:spPr>
              <a:xfrm>
                <a:off x="5410200" y="457199"/>
                <a:ext cx="952500" cy="246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21" name="TextBox 20"/>
              <p:cNvSpPr txBox="1"/>
              <p:nvPr/>
            </p:nvSpPr>
            <p:spPr>
              <a:xfrm>
                <a:off x="5361751" y="457200"/>
                <a:ext cx="1066801" cy="246221"/>
              </a:xfrm>
              <a:prstGeom prst="rect">
                <a:avLst/>
              </a:prstGeom>
              <a:noFill/>
            </p:spPr>
            <p:txBody>
              <a:bodyPr wrap="square" rtlCol="0">
                <a:spAutoFit/>
              </a:bodyPr>
              <a:lstStyle/>
              <a:p>
                <a:pPr algn="ctr" fontAlgn="base">
                  <a:spcBef>
                    <a:spcPct val="0"/>
                  </a:spcBef>
                  <a:spcAft>
                    <a:spcPct val="0"/>
                  </a:spcAft>
                </a:pPr>
                <a:r>
                  <a:rPr lang="en-US" sz="1000" b="1" dirty="0">
                    <a:solidFill>
                      <a:prstClr val="white">
                        <a:lumMod val="95000"/>
                      </a:prstClr>
                    </a:solidFill>
                    <a:latin typeface="Arial" charset="0"/>
                    <a:cs typeface="Arial" charset="0"/>
                  </a:rPr>
                  <a:t>Linker</a:t>
                </a:r>
              </a:p>
            </p:txBody>
          </p:sp>
        </p:grpSp>
        <p:cxnSp>
          <p:nvCxnSpPr>
            <p:cNvPr id="18" name="Straight Arrow Connector 17"/>
            <p:cNvCxnSpPr/>
            <p:nvPr/>
          </p:nvCxnSpPr>
          <p:spPr>
            <a:xfrm>
              <a:off x="6463999" y="4816736"/>
              <a:ext cx="2503" cy="385242"/>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572238" y="5197333"/>
              <a:ext cx="905184" cy="260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21734" y="3871874"/>
            <a:ext cx="4211277" cy="1080058"/>
            <a:chOff x="1427523" y="3871874"/>
            <a:chExt cx="4211277" cy="1080058"/>
          </a:xfrm>
        </p:grpSpPr>
        <p:grpSp>
          <p:nvGrpSpPr>
            <p:cNvPr id="38" name="Group 32"/>
            <p:cNvGrpSpPr>
              <a:grpSpLocks/>
            </p:cNvGrpSpPr>
            <p:nvPr/>
          </p:nvGrpSpPr>
          <p:grpSpPr bwMode="auto">
            <a:xfrm>
              <a:off x="1427523" y="4494732"/>
              <a:ext cx="2994025" cy="457200"/>
              <a:chOff x="463" y="3350"/>
              <a:chExt cx="1886" cy="288"/>
            </a:xfrm>
          </p:grpSpPr>
          <p:sp>
            <p:nvSpPr>
              <p:cNvPr id="47" name="AutoShape 30"/>
              <p:cNvSpPr>
                <a:spLocks noChangeArrowheads="1"/>
              </p:cNvSpPr>
              <p:nvPr/>
            </p:nvSpPr>
            <p:spPr bwMode="auto">
              <a:xfrm>
                <a:off x="1940" y="3356"/>
                <a:ext cx="409"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9 h 21600"/>
                  <a:gd name="T14" fmla="*/ 18907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48" name="Text Box 31"/>
              <p:cNvSpPr txBox="1">
                <a:spLocks noChangeArrowheads="1"/>
              </p:cNvSpPr>
              <p:nvPr/>
            </p:nvSpPr>
            <p:spPr bwMode="auto">
              <a:xfrm>
                <a:off x="463" y="3350"/>
                <a:ext cx="14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9pPr>
              </a:lstStyle>
              <a:p>
                <a:pPr algn="r" eaLnBrk="1" fontAlgn="base" hangingPunct="1">
                  <a:spcBef>
                    <a:spcPct val="50000"/>
                  </a:spcBef>
                  <a:spcAft>
                    <a:spcPct val="0"/>
                  </a:spcAft>
                </a:pPr>
                <a:r>
                  <a:rPr lang="en-US" sz="2400" b="1">
                    <a:solidFill>
                      <a:srgbClr val="67AFBD"/>
                    </a:solidFill>
                    <a:cs typeface="Arial" charset="0"/>
                  </a:rPr>
                  <a:t>Object Code</a:t>
                </a:r>
              </a:p>
            </p:txBody>
          </p:sp>
        </p:grpSp>
        <p:cxnSp>
          <p:nvCxnSpPr>
            <p:cNvPr id="39" name="Straight Arrow Connector 38"/>
            <p:cNvCxnSpPr/>
            <p:nvPr/>
          </p:nvCxnSpPr>
          <p:spPr>
            <a:xfrm>
              <a:off x="5101501" y="3871874"/>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01501" y="4267993"/>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571999" y="4543145"/>
              <a:ext cx="1066801" cy="381000"/>
              <a:chOff x="1662523" y="1143000"/>
              <a:chExt cx="1066801" cy="381000"/>
            </a:xfrm>
          </p:grpSpPr>
          <p:sp>
            <p:nvSpPr>
              <p:cNvPr id="45" name="Can 44"/>
              <p:cNvSpPr/>
              <p:nvPr/>
            </p:nvSpPr>
            <p:spPr>
              <a:xfrm>
                <a:off x="1752599" y="1143000"/>
                <a:ext cx="876301" cy="3810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46" name="TextBox 45"/>
              <p:cNvSpPr txBox="1"/>
              <p:nvPr/>
            </p:nvSpPr>
            <p:spPr>
              <a:xfrm>
                <a:off x="1662523" y="1265119"/>
                <a:ext cx="1066801" cy="246221"/>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Arial" charset="0"/>
                    <a:cs typeface="Arial" charset="0"/>
                  </a:rPr>
                  <a:t>Object Files</a:t>
                </a:r>
              </a:p>
            </p:txBody>
          </p:sp>
        </p:grpSp>
        <p:grpSp>
          <p:nvGrpSpPr>
            <p:cNvPr id="42" name="Group 41"/>
            <p:cNvGrpSpPr/>
            <p:nvPr/>
          </p:nvGrpSpPr>
          <p:grpSpPr>
            <a:xfrm>
              <a:off x="4571999" y="4153746"/>
              <a:ext cx="1066801" cy="246222"/>
              <a:chOff x="5361751" y="457199"/>
              <a:chExt cx="1066801" cy="246222"/>
            </a:xfrm>
          </p:grpSpPr>
          <p:sp>
            <p:nvSpPr>
              <p:cNvPr id="43" name="Rounded Rectangle 42"/>
              <p:cNvSpPr/>
              <p:nvPr/>
            </p:nvSpPr>
            <p:spPr>
              <a:xfrm>
                <a:off x="5410200" y="457199"/>
                <a:ext cx="952500" cy="246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44" name="TextBox 43"/>
              <p:cNvSpPr txBox="1"/>
              <p:nvPr/>
            </p:nvSpPr>
            <p:spPr>
              <a:xfrm>
                <a:off x="5361751" y="457200"/>
                <a:ext cx="1066801" cy="246221"/>
              </a:xfrm>
              <a:prstGeom prst="rect">
                <a:avLst/>
              </a:prstGeom>
              <a:noFill/>
            </p:spPr>
            <p:txBody>
              <a:bodyPr wrap="square" rtlCol="0">
                <a:spAutoFit/>
              </a:bodyPr>
              <a:lstStyle/>
              <a:p>
                <a:pPr algn="ctr" fontAlgn="base">
                  <a:spcBef>
                    <a:spcPct val="0"/>
                  </a:spcBef>
                  <a:spcAft>
                    <a:spcPct val="0"/>
                  </a:spcAft>
                </a:pPr>
                <a:r>
                  <a:rPr lang="en-US" sz="1000" b="1" dirty="0">
                    <a:solidFill>
                      <a:prstClr val="white">
                        <a:lumMod val="95000"/>
                      </a:prstClr>
                    </a:solidFill>
                    <a:latin typeface="Arial" charset="0"/>
                    <a:cs typeface="Arial" charset="0"/>
                  </a:rPr>
                  <a:t>Assembler</a:t>
                </a:r>
              </a:p>
            </p:txBody>
          </p:sp>
        </p:grpSp>
      </p:grpSp>
      <p:grpSp>
        <p:nvGrpSpPr>
          <p:cNvPr id="89" name="Group 88">
            <a:extLst>
              <a:ext uri="{FF2B5EF4-FFF2-40B4-BE49-F238E27FC236}">
                <a16:creationId xmlns:a16="http://schemas.microsoft.com/office/drawing/2014/main" id="{098AAED3-21B9-4245-A32C-E4144C51BE6F}"/>
              </a:ext>
            </a:extLst>
          </p:cNvPr>
          <p:cNvGrpSpPr/>
          <p:nvPr/>
        </p:nvGrpSpPr>
        <p:grpSpPr>
          <a:xfrm>
            <a:off x="435972" y="2693547"/>
            <a:ext cx="4597039" cy="1317022"/>
            <a:chOff x="1041761" y="2693547"/>
            <a:chExt cx="4597039" cy="1317022"/>
          </a:xfrm>
        </p:grpSpPr>
        <p:grpSp>
          <p:nvGrpSpPr>
            <p:cNvPr id="52" name="Group 36"/>
            <p:cNvGrpSpPr>
              <a:grpSpLocks/>
            </p:cNvGrpSpPr>
            <p:nvPr/>
          </p:nvGrpSpPr>
          <p:grpSpPr bwMode="auto">
            <a:xfrm>
              <a:off x="1041761" y="3542158"/>
              <a:ext cx="3379787" cy="457200"/>
              <a:chOff x="221" y="2071"/>
              <a:chExt cx="2129" cy="288"/>
            </a:xfrm>
          </p:grpSpPr>
          <p:sp>
            <p:nvSpPr>
              <p:cNvPr id="68" name="AutoShape 34"/>
              <p:cNvSpPr>
                <a:spLocks noChangeArrowheads="1"/>
              </p:cNvSpPr>
              <p:nvPr/>
            </p:nvSpPr>
            <p:spPr bwMode="auto">
              <a:xfrm>
                <a:off x="1941" y="2077"/>
                <a:ext cx="409"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9 h 21600"/>
                  <a:gd name="T14" fmla="*/ 18907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69" name="Text Box 35"/>
              <p:cNvSpPr txBox="1">
                <a:spLocks noChangeArrowheads="1"/>
              </p:cNvSpPr>
              <p:nvPr/>
            </p:nvSpPr>
            <p:spPr bwMode="auto">
              <a:xfrm>
                <a:off x="221" y="2071"/>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9pPr>
              </a:lstStyle>
              <a:p>
                <a:pPr algn="r" eaLnBrk="1" fontAlgn="base" hangingPunct="1">
                  <a:spcBef>
                    <a:spcPct val="50000"/>
                  </a:spcBef>
                  <a:spcAft>
                    <a:spcPct val="0"/>
                  </a:spcAft>
                </a:pPr>
                <a:r>
                  <a:rPr lang="en-US" sz="2400" b="1">
                    <a:solidFill>
                      <a:srgbClr val="67AFBD"/>
                    </a:solidFill>
                    <a:cs typeface="Arial" charset="0"/>
                  </a:rPr>
                  <a:t>Assembler Code</a:t>
                </a:r>
              </a:p>
            </p:txBody>
          </p:sp>
        </p:grpSp>
        <p:cxnSp>
          <p:nvCxnSpPr>
            <p:cNvPr id="54" name="Straight Arrow Connector 53"/>
            <p:cNvCxnSpPr/>
            <p:nvPr/>
          </p:nvCxnSpPr>
          <p:spPr>
            <a:xfrm>
              <a:off x="5101501" y="2693547"/>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01501" y="3215916"/>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1999" y="3497124"/>
              <a:ext cx="1066801" cy="513445"/>
              <a:chOff x="1650411" y="1142999"/>
              <a:chExt cx="1066801" cy="513445"/>
            </a:xfrm>
          </p:grpSpPr>
          <p:sp>
            <p:nvSpPr>
              <p:cNvPr id="66" name="Can 65"/>
              <p:cNvSpPr/>
              <p:nvPr/>
            </p:nvSpPr>
            <p:spPr>
              <a:xfrm>
                <a:off x="1752599" y="1142999"/>
                <a:ext cx="876301" cy="491723"/>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67" name="TextBox 66"/>
              <p:cNvSpPr txBox="1"/>
              <p:nvPr/>
            </p:nvSpPr>
            <p:spPr>
              <a:xfrm>
                <a:off x="1650411" y="1256334"/>
                <a:ext cx="1066801" cy="400110"/>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Arial" charset="0"/>
                    <a:cs typeface="Arial" charset="0"/>
                  </a:rPr>
                  <a:t>Assembly Code</a:t>
                </a:r>
              </a:p>
            </p:txBody>
          </p:sp>
        </p:grpSp>
        <p:grpSp>
          <p:nvGrpSpPr>
            <p:cNvPr id="59" name="Group 58"/>
            <p:cNvGrpSpPr/>
            <p:nvPr/>
          </p:nvGrpSpPr>
          <p:grpSpPr>
            <a:xfrm>
              <a:off x="4571999" y="2953836"/>
              <a:ext cx="1066801" cy="400111"/>
              <a:chOff x="5361751" y="429391"/>
              <a:chExt cx="1066801" cy="400111"/>
            </a:xfrm>
          </p:grpSpPr>
          <p:sp>
            <p:nvSpPr>
              <p:cNvPr id="60" name="Rounded Rectangle 59"/>
              <p:cNvSpPr/>
              <p:nvPr/>
            </p:nvSpPr>
            <p:spPr>
              <a:xfrm>
                <a:off x="5410200" y="457200"/>
                <a:ext cx="952500" cy="372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61" name="TextBox 60"/>
              <p:cNvSpPr txBox="1"/>
              <p:nvPr/>
            </p:nvSpPr>
            <p:spPr>
              <a:xfrm>
                <a:off x="5361751" y="429391"/>
                <a:ext cx="1066801" cy="400110"/>
              </a:xfrm>
              <a:prstGeom prst="rect">
                <a:avLst/>
              </a:prstGeom>
              <a:noFill/>
            </p:spPr>
            <p:txBody>
              <a:bodyPr wrap="square" rtlCol="0">
                <a:spAutoFit/>
              </a:bodyPr>
              <a:lstStyle/>
              <a:p>
                <a:pPr algn="ctr" fontAlgn="base">
                  <a:spcBef>
                    <a:spcPct val="0"/>
                  </a:spcBef>
                  <a:spcAft>
                    <a:spcPct val="0"/>
                  </a:spcAft>
                </a:pPr>
                <a:r>
                  <a:rPr lang="en-US" sz="1000" b="1" dirty="0">
                    <a:solidFill>
                      <a:prstClr val="white">
                        <a:lumMod val="95000"/>
                      </a:prstClr>
                    </a:solidFill>
                    <a:latin typeface="Arial" charset="0"/>
                    <a:cs typeface="Arial" charset="0"/>
                  </a:rPr>
                  <a:t>Code Generator</a:t>
                </a:r>
              </a:p>
            </p:txBody>
          </p:sp>
        </p:grpSp>
      </p:grpSp>
      <p:grpSp>
        <p:nvGrpSpPr>
          <p:cNvPr id="77" name="Group 76"/>
          <p:cNvGrpSpPr/>
          <p:nvPr/>
        </p:nvGrpSpPr>
        <p:grpSpPr>
          <a:xfrm>
            <a:off x="5326890" y="4004984"/>
            <a:ext cx="1068196" cy="932180"/>
            <a:chOff x="5932680" y="4004984"/>
            <a:chExt cx="1068196" cy="932180"/>
          </a:xfrm>
        </p:grpSpPr>
        <p:grpSp>
          <p:nvGrpSpPr>
            <p:cNvPr id="78" name="Group 77"/>
            <p:cNvGrpSpPr/>
            <p:nvPr/>
          </p:nvGrpSpPr>
          <p:grpSpPr>
            <a:xfrm>
              <a:off x="5934075" y="4556164"/>
              <a:ext cx="1066801" cy="381000"/>
              <a:chOff x="1662523" y="1143000"/>
              <a:chExt cx="1066801" cy="381000"/>
            </a:xfrm>
          </p:grpSpPr>
          <p:sp>
            <p:nvSpPr>
              <p:cNvPr id="83" name="Can 82"/>
              <p:cNvSpPr/>
              <p:nvPr/>
            </p:nvSpPr>
            <p:spPr>
              <a:xfrm>
                <a:off x="1752599" y="1143000"/>
                <a:ext cx="876301" cy="3810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84" name="TextBox 83"/>
              <p:cNvSpPr txBox="1"/>
              <p:nvPr/>
            </p:nvSpPr>
            <p:spPr>
              <a:xfrm>
                <a:off x="1662523" y="1265119"/>
                <a:ext cx="1066801" cy="246221"/>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Arial" charset="0"/>
                    <a:cs typeface="Arial" charset="0"/>
                  </a:rPr>
                  <a:t>Object Files</a:t>
                </a:r>
              </a:p>
            </p:txBody>
          </p:sp>
        </p:grpSp>
        <p:cxnSp>
          <p:nvCxnSpPr>
            <p:cNvPr id="79" name="Straight Arrow Connector 78"/>
            <p:cNvCxnSpPr/>
            <p:nvPr/>
          </p:nvCxnSpPr>
          <p:spPr>
            <a:xfrm>
              <a:off x="6462182" y="4267064"/>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5932680" y="4004984"/>
              <a:ext cx="1066801" cy="400111"/>
              <a:chOff x="5361751" y="429391"/>
              <a:chExt cx="1066801" cy="400111"/>
            </a:xfrm>
          </p:grpSpPr>
          <p:sp>
            <p:nvSpPr>
              <p:cNvPr id="81" name="Rounded Rectangle 80"/>
              <p:cNvSpPr/>
              <p:nvPr/>
            </p:nvSpPr>
            <p:spPr>
              <a:xfrm>
                <a:off x="5410200" y="457200"/>
                <a:ext cx="952500" cy="3723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82" name="TextBox 81"/>
              <p:cNvSpPr txBox="1"/>
              <p:nvPr/>
            </p:nvSpPr>
            <p:spPr>
              <a:xfrm>
                <a:off x="5361751" y="429391"/>
                <a:ext cx="1066801" cy="400110"/>
              </a:xfrm>
              <a:prstGeom prst="rect">
                <a:avLst/>
              </a:prstGeom>
              <a:noFill/>
            </p:spPr>
            <p:txBody>
              <a:bodyPr wrap="square" rtlCol="0">
                <a:spAutoFit/>
              </a:bodyPr>
              <a:lstStyle/>
              <a:p>
                <a:pPr algn="ctr" fontAlgn="base">
                  <a:spcBef>
                    <a:spcPct val="0"/>
                  </a:spcBef>
                  <a:spcAft>
                    <a:spcPct val="0"/>
                  </a:spcAft>
                </a:pPr>
                <a:r>
                  <a:rPr lang="en-US" sz="1000" b="1" dirty="0">
                    <a:solidFill>
                      <a:prstClr val="white">
                        <a:lumMod val="95000"/>
                      </a:prstClr>
                    </a:solidFill>
                    <a:latin typeface="Arial" charset="0"/>
                    <a:cs typeface="Arial" charset="0"/>
                  </a:rPr>
                  <a:t>Library-build</a:t>
                </a:r>
              </a:p>
              <a:p>
                <a:pPr algn="ctr" fontAlgn="base">
                  <a:spcBef>
                    <a:spcPct val="0"/>
                  </a:spcBef>
                  <a:spcAft>
                    <a:spcPct val="0"/>
                  </a:spcAft>
                </a:pPr>
                <a:r>
                  <a:rPr lang="en-US" sz="1000" b="1" dirty="0">
                    <a:solidFill>
                      <a:prstClr val="white">
                        <a:lumMod val="95000"/>
                      </a:prstClr>
                    </a:solidFill>
                    <a:latin typeface="Arial" charset="0"/>
                    <a:cs typeface="Arial" charset="0"/>
                  </a:rPr>
                  <a:t>Process</a:t>
                </a:r>
              </a:p>
            </p:txBody>
          </p:sp>
        </p:grpSp>
      </p:grpSp>
      <p:grpSp>
        <p:nvGrpSpPr>
          <p:cNvPr id="88" name="Group 87">
            <a:extLst>
              <a:ext uri="{FF2B5EF4-FFF2-40B4-BE49-F238E27FC236}">
                <a16:creationId xmlns:a16="http://schemas.microsoft.com/office/drawing/2014/main" id="{CE0883E9-BFD3-455F-A87E-994643D5D560}"/>
              </a:ext>
            </a:extLst>
          </p:cNvPr>
          <p:cNvGrpSpPr/>
          <p:nvPr/>
        </p:nvGrpSpPr>
        <p:grpSpPr>
          <a:xfrm>
            <a:off x="3966210" y="1611519"/>
            <a:ext cx="1066801" cy="1187103"/>
            <a:chOff x="4571999" y="1611518"/>
            <a:chExt cx="1066801" cy="1187103"/>
          </a:xfrm>
        </p:grpSpPr>
        <p:cxnSp>
          <p:nvCxnSpPr>
            <p:cNvPr id="50" name="Straight Arrow Connector 49"/>
            <p:cNvCxnSpPr/>
            <p:nvPr/>
          </p:nvCxnSpPr>
          <p:spPr>
            <a:xfrm>
              <a:off x="5101501" y="1611518"/>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101501" y="2018887"/>
              <a:ext cx="0" cy="2881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4571999" y="2285176"/>
              <a:ext cx="1066801" cy="513445"/>
              <a:chOff x="1650411" y="1142999"/>
              <a:chExt cx="1066801" cy="513445"/>
            </a:xfrm>
          </p:grpSpPr>
          <p:sp>
            <p:nvSpPr>
              <p:cNvPr id="64" name="Can 63"/>
              <p:cNvSpPr/>
              <p:nvPr/>
            </p:nvSpPr>
            <p:spPr>
              <a:xfrm>
                <a:off x="1752599" y="1142999"/>
                <a:ext cx="876301" cy="491723"/>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65" name="TextBox 64"/>
              <p:cNvSpPr txBox="1"/>
              <p:nvPr/>
            </p:nvSpPr>
            <p:spPr>
              <a:xfrm>
                <a:off x="1650411" y="1256334"/>
                <a:ext cx="1066801" cy="400110"/>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Arial" charset="0"/>
                    <a:cs typeface="Arial" charset="0"/>
                  </a:rPr>
                  <a:t>Translation Units</a:t>
                </a:r>
              </a:p>
            </p:txBody>
          </p:sp>
        </p:grpSp>
        <p:grpSp>
          <p:nvGrpSpPr>
            <p:cNvPr id="58" name="Group 57"/>
            <p:cNvGrpSpPr/>
            <p:nvPr/>
          </p:nvGrpSpPr>
          <p:grpSpPr>
            <a:xfrm>
              <a:off x="4571999" y="1895777"/>
              <a:ext cx="1066801" cy="246222"/>
              <a:chOff x="5361751" y="457199"/>
              <a:chExt cx="1066801" cy="246222"/>
            </a:xfrm>
          </p:grpSpPr>
          <p:sp>
            <p:nvSpPr>
              <p:cNvPr id="62" name="Rounded Rectangle 61"/>
              <p:cNvSpPr/>
              <p:nvPr/>
            </p:nvSpPr>
            <p:spPr>
              <a:xfrm>
                <a:off x="5410200" y="457199"/>
                <a:ext cx="952500" cy="2462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63" name="TextBox 62"/>
              <p:cNvSpPr txBox="1"/>
              <p:nvPr/>
            </p:nvSpPr>
            <p:spPr>
              <a:xfrm>
                <a:off x="5361751" y="457200"/>
                <a:ext cx="1066801" cy="246221"/>
              </a:xfrm>
              <a:prstGeom prst="rect">
                <a:avLst/>
              </a:prstGeom>
              <a:noFill/>
            </p:spPr>
            <p:txBody>
              <a:bodyPr wrap="square" rtlCol="0">
                <a:spAutoFit/>
              </a:bodyPr>
              <a:lstStyle/>
              <a:p>
                <a:pPr algn="ctr" fontAlgn="base">
                  <a:spcBef>
                    <a:spcPct val="0"/>
                  </a:spcBef>
                  <a:spcAft>
                    <a:spcPct val="0"/>
                  </a:spcAft>
                </a:pPr>
                <a:r>
                  <a:rPr lang="en-US" sz="1000" b="1" dirty="0">
                    <a:solidFill>
                      <a:prstClr val="white">
                        <a:lumMod val="95000"/>
                      </a:prstClr>
                    </a:solidFill>
                    <a:latin typeface="Arial" charset="0"/>
                    <a:cs typeface="Arial" charset="0"/>
                  </a:rPr>
                  <a:t>Preprocessor</a:t>
                </a:r>
              </a:p>
            </p:txBody>
          </p:sp>
        </p:grpSp>
      </p:grpSp>
      <p:grpSp>
        <p:nvGrpSpPr>
          <p:cNvPr id="70" name="Group 69"/>
          <p:cNvGrpSpPr/>
          <p:nvPr/>
        </p:nvGrpSpPr>
        <p:grpSpPr>
          <a:xfrm>
            <a:off x="435972" y="1371600"/>
            <a:ext cx="4597039" cy="468518"/>
            <a:chOff x="1041761" y="1371600"/>
            <a:chExt cx="4597039" cy="468518"/>
          </a:xfrm>
        </p:grpSpPr>
        <p:grpSp>
          <p:nvGrpSpPr>
            <p:cNvPr id="71" name="Group 37"/>
            <p:cNvGrpSpPr>
              <a:grpSpLocks/>
            </p:cNvGrpSpPr>
            <p:nvPr/>
          </p:nvGrpSpPr>
          <p:grpSpPr bwMode="auto">
            <a:xfrm>
              <a:off x="1041761" y="1382918"/>
              <a:ext cx="3379787" cy="457200"/>
              <a:chOff x="221" y="2071"/>
              <a:chExt cx="2129" cy="288"/>
            </a:xfrm>
          </p:grpSpPr>
          <p:sp>
            <p:nvSpPr>
              <p:cNvPr id="75" name="AutoShape 38"/>
              <p:cNvSpPr>
                <a:spLocks noChangeArrowheads="1"/>
              </p:cNvSpPr>
              <p:nvPr/>
            </p:nvSpPr>
            <p:spPr bwMode="auto">
              <a:xfrm>
                <a:off x="1941" y="2077"/>
                <a:ext cx="409" cy="27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0 w 21600"/>
                  <a:gd name="T13" fmla="*/ 5439 h 21600"/>
                  <a:gd name="T14" fmla="*/ 18907 w 21600"/>
                  <a:gd name="T15" fmla="*/ 1623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76" name="Text Box 39"/>
              <p:cNvSpPr txBox="1">
                <a:spLocks noChangeArrowheads="1"/>
              </p:cNvSpPr>
              <p:nvPr/>
            </p:nvSpPr>
            <p:spPr bwMode="auto">
              <a:xfrm>
                <a:off x="221" y="2071"/>
                <a:ext cx="1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Arial" charset="0"/>
                  </a:defRPr>
                </a:lvl9pPr>
              </a:lstStyle>
              <a:p>
                <a:pPr algn="r" eaLnBrk="1" fontAlgn="base" hangingPunct="1">
                  <a:spcBef>
                    <a:spcPct val="50000"/>
                  </a:spcBef>
                  <a:spcAft>
                    <a:spcPct val="0"/>
                  </a:spcAft>
                </a:pPr>
                <a:r>
                  <a:rPr lang="en-US" sz="2400" b="1" dirty="0">
                    <a:solidFill>
                      <a:srgbClr val="67AFBD"/>
                    </a:solidFill>
                    <a:cs typeface="Arial" charset="0"/>
                  </a:rPr>
                  <a:t>C/C++ Code</a:t>
                </a:r>
              </a:p>
            </p:txBody>
          </p:sp>
        </p:grpSp>
        <p:grpSp>
          <p:nvGrpSpPr>
            <p:cNvPr id="72" name="Group 71"/>
            <p:cNvGrpSpPr/>
            <p:nvPr/>
          </p:nvGrpSpPr>
          <p:grpSpPr>
            <a:xfrm>
              <a:off x="4571999" y="1371600"/>
              <a:ext cx="1066801" cy="381000"/>
              <a:chOff x="1662523" y="1143000"/>
              <a:chExt cx="1066801" cy="381000"/>
            </a:xfrm>
          </p:grpSpPr>
          <p:sp>
            <p:nvSpPr>
              <p:cNvPr id="73" name="Can 72"/>
              <p:cNvSpPr/>
              <p:nvPr/>
            </p:nvSpPr>
            <p:spPr>
              <a:xfrm>
                <a:off x="1752599" y="1143000"/>
                <a:ext cx="876301" cy="381000"/>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endParaRPr>
              </a:p>
            </p:txBody>
          </p:sp>
          <p:sp>
            <p:nvSpPr>
              <p:cNvPr id="74" name="TextBox 73"/>
              <p:cNvSpPr txBox="1"/>
              <p:nvPr/>
            </p:nvSpPr>
            <p:spPr>
              <a:xfrm>
                <a:off x="1662523" y="1265119"/>
                <a:ext cx="1066801" cy="246221"/>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Arial" charset="0"/>
                    <a:cs typeface="Arial" charset="0"/>
                  </a:rPr>
                  <a:t>Source Files</a:t>
                </a:r>
              </a:p>
            </p:txBody>
          </p:sp>
        </p:grpSp>
      </p:grpSp>
      <p:grpSp>
        <p:nvGrpSpPr>
          <p:cNvPr id="91" name="Group 90">
            <a:extLst>
              <a:ext uri="{FF2B5EF4-FFF2-40B4-BE49-F238E27FC236}">
                <a16:creationId xmlns:a16="http://schemas.microsoft.com/office/drawing/2014/main" id="{641592D4-C625-1580-1A3A-3FAAA101BF43}"/>
              </a:ext>
            </a:extLst>
          </p:cNvPr>
          <p:cNvGrpSpPr/>
          <p:nvPr/>
        </p:nvGrpSpPr>
        <p:grpSpPr>
          <a:xfrm>
            <a:off x="3815759" y="1794510"/>
            <a:ext cx="1348686" cy="3182470"/>
            <a:chOff x="4044359" y="1794510"/>
            <a:chExt cx="1348686" cy="3182470"/>
          </a:xfrm>
        </p:grpSpPr>
        <p:sp>
          <p:nvSpPr>
            <p:cNvPr id="51" name="Rectangle: Rounded Corners 50">
              <a:extLst>
                <a:ext uri="{FF2B5EF4-FFF2-40B4-BE49-F238E27FC236}">
                  <a16:creationId xmlns:a16="http://schemas.microsoft.com/office/drawing/2014/main" id="{B81D4AB7-8025-D912-4C75-70F9401AA979}"/>
                </a:ext>
              </a:extLst>
            </p:cNvPr>
            <p:cNvSpPr/>
            <p:nvPr/>
          </p:nvSpPr>
          <p:spPr>
            <a:xfrm>
              <a:off x="4044359" y="1794510"/>
              <a:ext cx="1348686" cy="3182470"/>
            </a:xfrm>
            <a:prstGeom prst="roundRect">
              <a:avLst>
                <a:gd name="adj" fmla="val 5650"/>
              </a:avLst>
            </a:prstGeom>
            <a:solidFill>
              <a:srgbClr val="FFFF00">
                <a:alpha val="25000"/>
              </a:srgbClr>
            </a:solid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95EC15DD-0872-9D77-F0A8-11640E53253E}"/>
                </a:ext>
              </a:extLst>
            </p:cNvPr>
            <p:cNvSpPr txBox="1"/>
            <p:nvPr/>
          </p:nvSpPr>
          <p:spPr>
            <a:xfrm rot="16200000">
              <a:off x="3685654" y="3061511"/>
              <a:ext cx="2085112" cy="523220"/>
            </a:xfrm>
            <a:prstGeom prst="rect">
              <a:avLst/>
            </a:prstGeom>
            <a:solidFill>
              <a:srgbClr val="FFFF00"/>
            </a:solidFill>
          </p:spPr>
          <p:txBody>
            <a:bodyPr wrap="square" rtlCol="0">
              <a:spAutoFit/>
            </a:bodyPr>
            <a:lstStyle/>
            <a:p>
              <a:pPr algn="ctr"/>
              <a:r>
                <a:rPr lang="en-US" sz="2800" b="1" dirty="0"/>
                <a:t>Compiler</a:t>
              </a:r>
            </a:p>
          </p:txBody>
        </p:sp>
      </p:grpSp>
      <p:sp>
        <p:nvSpPr>
          <p:cNvPr id="93" name="TextBox 92">
            <a:extLst>
              <a:ext uri="{FF2B5EF4-FFF2-40B4-BE49-F238E27FC236}">
                <a16:creationId xmlns:a16="http://schemas.microsoft.com/office/drawing/2014/main" id="{E2B14079-396A-8497-6D49-05E05D8ED122}"/>
              </a:ext>
            </a:extLst>
          </p:cNvPr>
          <p:cNvSpPr txBox="1"/>
          <p:nvPr/>
        </p:nvSpPr>
        <p:spPr>
          <a:xfrm>
            <a:off x="6466112" y="3362477"/>
            <a:ext cx="4449265" cy="2800767"/>
          </a:xfrm>
          <a:prstGeom prst="rect">
            <a:avLst/>
          </a:prstGeom>
          <a:noFill/>
        </p:spPr>
        <p:txBody>
          <a:bodyPr wrap="square" rtlCol="0">
            <a:spAutoFit/>
          </a:bodyPr>
          <a:lstStyle/>
          <a:p>
            <a:pPr marL="0" lvl="1">
              <a:tabLst>
                <a:tab pos="457200" algn="l"/>
              </a:tabLst>
            </a:pPr>
            <a:r>
              <a:rPr lang="en-US" sz="1600" dirty="0"/>
              <a:t>Replace </a:t>
            </a:r>
            <a:r>
              <a:rPr lang="en-US" sz="1600" i="1" dirty="0"/>
              <a:t>symbol</a:t>
            </a:r>
            <a:r>
              <a:rPr lang="en-US" sz="1600" dirty="0"/>
              <a:t> with </a:t>
            </a:r>
            <a:r>
              <a:rPr lang="en-US" sz="1600" i="1" dirty="0"/>
              <a:t>code</a:t>
            </a:r>
            <a:r>
              <a:rPr lang="en-US" sz="1600" dirty="0"/>
              <a:t> everywhere it appears in the program:</a:t>
            </a:r>
          </a:p>
          <a:p>
            <a:pPr marL="0" lvl="1">
              <a:tabLst>
                <a:tab pos="457200" algn="l"/>
              </a:tabLst>
            </a:pPr>
            <a:endParaRPr lang="en-US" sz="1600" dirty="0"/>
          </a:p>
          <a:p>
            <a:pPr marL="0" lvl="1">
              <a:buFont typeface="Wingdings" pitchFamily="2" charset="2"/>
              <a:buNone/>
              <a:tabLst>
                <a:tab pos="228600" algn="l"/>
              </a:tabLst>
            </a:pPr>
            <a:r>
              <a:rPr lang="en-US" sz="1600" b="1" dirty="0">
                <a:latin typeface="Consolas" panose="020B0609020204030204" pitchFamily="49" charset="0"/>
              </a:rPr>
              <a:t>	#</a:t>
            </a:r>
            <a:r>
              <a:rPr lang="en-US" sz="1600" b="1" dirty="0">
                <a:solidFill>
                  <a:schemeClr val="hlink"/>
                </a:solidFill>
                <a:latin typeface="Consolas" panose="020B0609020204030204" pitchFamily="49" charset="0"/>
              </a:rPr>
              <a:t>define</a:t>
            </a:r>
            <a:r>
              <a:rPr lang="en-US" sz="1600" b="1" dirty="0">
                <a:latin typeface="Consolas" panose="020B0609020204030204" pitchFamily="49" charset="0"/>
              </a:rPr>
              <a:t> MAX_LENGTH 80</a:t>
            </a:r>
          </a:p>
          <a:p>
            <a:pPr marL="0" lvl="1">
              <a:buFont typeface="Wingdings" pitchFamily="2" charset="2"/>
              <a:buNone/>
              <a:tabLst>
                <a:tab pos="228600" algn="l"/>
              </a:tabLst>
            </a:pPr>
            <a:r>
              <a:rPr lang="en-US" sz="1600" b="1" dirty="0">
                <a:latin typeface="Consolas" panose="020B0609020204030204" pitchFamily="49" charset="0"/>
              </a:rPr>
              <a:t>	#</a:t>
            </a:r>
            <a:r>
              <a:rPr lang="en-US" sz="1600" b="1" dirty="0">
                <a:solidFill>
                  <a:schemeClr val="hlink"/>
                </a:solidFill>
                <a:latin typeface="Consolas" panose="020B0609020204030204" pitchFamily="49" charset="0"/>
              </a:rPr>
              <a:t>define</a:t>
            </a:r>
            <a:r>
              <a:rPr lang="en-US" sz="1600" b="1" dirty="0">
                <a:latin typeface="Consolas" panose="020B0609020204030204" pitchFamily="49" charset="0"/>
              </a:rPr>
              <a:t> PI 3.14159</a:t>
            </a:r>
          </a:p>
          <a:p>
            <a:pPr>
              <a:tabLst>
                <a:tab pos="457200" algn="l"/>
              </a:tabLst>
            </a:pPr>
            <a:endParaRPr lang="en-US" sz="1600" dirty="0"/>
          </a:p>
          <a:p>
            <a:pPr marL="0" lvl="1">
              <a:tabLst>
                <a:tab pos="457200" algn="l"/>
              </a:tabLst>
            </a:pPr>
            <a:r>
              <a:rPr lang="en-US" sz="1600" dirty="0"/>
              <a:t>Replace directive itself with the contents of header file</a:t>
            </a:r>
            <a:r>
              <a:rPr lang="en-US" sz="1600" i="1" dirty="0"/>
              <a:t>:</a:t>
            </a:r>
          </a:p>
          <a:p>
            <a:pPr marL="0" lvl="1">
              <a:tabLst>
                <a:tab pos="457200" algn="l"/>
              </a:tabLst>
            </a:pPr>
            <a:endParaRPr lang="en-US" sz="1600" dirty="0"/>
          </a:p>
          <a:p>
            <a:pPr marL="0" lvl="1">
              <a:buFont typeface="Wingdings" pitchFamily="2" charset="2"/>
              <a:buNone/>
              <a:tabLst>
                <a:tab pos="228600" algn="l"/>
              </a:tabLst>
            </a:pPr>
            <a:r>
              <a:rPr lang="en-US" sz="1600" b="1" dirty="0">
                <a:latin typeface="Consolas" panose="020B0609020204030204" pitchFamily="49" charset="0"/>
              </a:rPr>
              <a:t>	#</a:t>
            </a:r>
            <a:r>
              <a:rPr lang="en-US" sz="1600" b="1" dirty="0">
                <a:solidFill>
                  <a:schemeClr val="hlink"/>
                </a:solidFill>
                <a:latin typeface="Consolas" panose="020B0609020204030204" pitchFamily="49" charset="0"/>
              </a:rPr>
              <a:t>include</a:t>
            </a:r>
            <a:r>
              <a:rPr lang="en-US" sz="1600" b="1" dirty="0">
                <a:latin typeface="Consolas" panose="020B0609020204030204" pitchFamily="49" charset="0"/>
              </a:rPr>
              <a:t> &lt;</a:t>
            </a:r>
            <a:r>
              <a:rPr lang="en-US" sz="1600" b="1" dirty="0" err="1">
                <a:latin typeface="Consolas" panose="020B0609020204030204" pitchFamily="49" charset="0"/>
              </a:rPr>
              <a:t>stdio.h</a:t>
            </a:r>
            <a:r>
              <a:rPr lang="en-US" sz="1600" b="1" dirty="0">
                <a:latin typeface="Consolas" panose="020B0609020204030204" pitchFamily="49" charset="0"/>
              </a:rPr>
              <a:t>&gt;    // system file</a:t>
            </a:r>
          </a:p>
          <a:p>
            <a:pPr marL="0" lvl="1">
              <a:buFont typeface="Wingdings" pitchFamily="2" charset="2"/>
              <a:buNone/>
              <a:tabLst>
                <a:tab pos="228600" algn="l"/>
              </a:tabLst>
            </a:pPr>
            <a:r>
              <a:rPr lang="en-US" sz="1600" b="1" dirty="0">
                <a:latin typeface="Consolas" panose="020B0609020204030204" pitchFamily="49" charset="0"/>
              </a:rPr>
              <a:t>	#</a:t>
            </a:r>
            <a:r>
              <a:rPr lang="en-US" sz="1600" b="1" dirty="0">
                <a:solidFill>
                  <a:schemeClr val="hlink"/>
                </a:solidFill>
                <a:latin typeface="Consolas" panose="020B0609020204030204" pitchFamily="49" charset="0"/>
              </a:rPr>
              <a:t>include</a:t>
            </a:r>
            <a:r>
              <a:rPr lang="en-US" sz="1600" b="1" dirty="0">
                <a:latin typeface="Consolas" panose="020B0609020204030204" pitchFamily="49" charset="0"/>
              </a:rPr>
              <a:t> "</a:t>
            </a:r>
            <a:r>
              <a:rPr lang="en-US" sz="1600" b="1" dirty="0" err="1">
                <a:latin typeface="Consolas" panose="020B0609020204030204" pitchFamily="49" charset="0"/>
              </a:rPr>
              <a:t>myheader.h</a:t>
            </a:r>
            <a:r>
              <a:rPr lang="en-US" sz="1600" b="1" dirty="0">
                <a:latin typeface="Consolas" panose="020B0609020204030204" pitchFamily="49" charset="0"/>
              </a:rPr>
              <a:t>" // user file</a:t>
            </a:r>
          </a:p>
        </p:txBody>
      </p:sp>
      <p:sp>
        <p:nvSpPr>
          <p:cNvPr id="94" name="Rectangle 1">
            <a:extLst>
              <a:ext uri="{FF2B5EF4-FFF2-40B4-BE49-F238E27FC236}">
                <a16:creationId xmlns:a16="http://schemas.microsoft.com/office/drawing/2014/main" id="{D196C662-2AC7-C4F7-90A2-7FB07214ED2D}"/>
              </a:ext>
            </a:extLst>
          </p:cNvPr>
          <p:cNvSpPr>
            <a:spLocks noChangeArrowheads="1"/>
          </p:cNvSpPr>
          <p:nvPr/>
        </p:nvSpPr>
        <p:spPr bwMode="auto">
          <a:xfrm>
            <a:off x="6466112" y="1392443"/>
            <a:ext cx="4087618" cy="132343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9C6500"/>
                </a:solidFill>
                <a:effectLst/>
                <a:latin typeface="Consolas" panose="020B0609020204030204" pitchFamily="49" charset="0"/>
              </a:rPr>
              <a:t>#include</a:t>
            </a:r>
            <a:r>
              <a:rPr kumimoji="0" lang="en-US" altLang="en-US" sz="1600" b="1" u="none" strike="noStrike" cap="none" normalizeH="0" baseline="0" dirty="0">
                <a:ln>
                  <a:noFill/>
                </a:ln>
                <a:solidFill>
                  <a:srgbClr val="BBBBBB"/>
                </a:solidFill>
                <a:effectLst/>
                <a:latin typeface="Consolas" panose="020B0609020204030204" pitchFamily="49" charset="0"/>
              </a:rPr>
              <a:t> </a:t>
            </a:r>
            <a:r>
              <a:rPr kumimoji="0" lang="en-US" altLang="en-US" sz="1600" b="1" u="none" strike="noStrike" cap="none" normalizeH="0" baseline="0" dirty="0">
                <a:ln>
                  <a:noFill/>
                </a:ln>
                <a:solidFill>
                  <a:srgbClr val="3D7B7B"/>
                </a:solidFill>
                <a:effectLst/>
                <a:latin typeface="Consolas" panose="020B0609020204030204" pitchFamily="49" charset="0"/>
              </a:rPr>
              <a:t>&lt;iostream&gt;</a:t>
            </a:r>
            <a:endParaRPr lang="en-US" altLang="en-US" sz="1600" b="1" dirty="0">
              <a:solidFill>
                <a:srgbClr val="000000"/>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B00040"/>
                </a:solidFill>
                <a:effectLst/>
                <a:latin typeface="Consolas" panose="020B0609020204030204" pitchFamily="49" charset="0"/>
              </a:rPr>
              <a:t>int</a:t>
            </a:r>
            <a:r>
              <a:rPr kumimoji="0" lang="en-US" altLang="en-US" sz="1600" b="1" u="none" strike="noStrike" cap="none" normalizeH="0" baseline="0" dirty="0">
                <a:ln>
                  <a:noFill/>
                </a:ln>
                <a:solidFill>
                  <a:srgbClr val="BBBBBB"/>
                </a:solidFill>
                <a:effectLst/>
                <a:latin typeface="Consolas" panose="020B0609020204030204" pitchFamily="49" charset="0"/>
              </a:rPr>
              <a:t> </a:t>
            </a:r>
            <a:r>
              <a:rPr kumimoji="0" lang="en-US" altLang="en-US" sz="1600" b="1" u="none" strike="noStrike" cap="none" normalizeH="0" baseline="0" dirty="0">
                <a:ln>
                  <a:noFill/>
                </a:ln>
                <a:solidFill>
                  <a:srgbClr val="0000FF"/>
                </a:solidFill>
                <a:effectLst/>
                <a:latin typeface="Consolas" panose="020B0609020204030204" pitchFamily="49" charset="0"/>
              </a:rPr>
              <a:t>main</a:t>
            </a:r>
            <a:r>
              <a:rPr kumimoji="0" lang="en-US" altLang="en-US" sz="1600" b="1"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Consolas" panose="020B0609020204030204" pitchFamily="49" charset="0"/>
              </a:rPr>
              <a:t>   </a:t>
            </a:r>
            <a:r>
              <a:rPr kumimoji="0" lang="en-US" altLang="en-US" sz="1600" b="1" u="none" strike="noStrike" cap="none" normalizeH="0" baseline="0" dirty="0">
                <a:ln>
                  <a:noFill/>
                </a:ln>
                <a:solidFill>
                  <a:schemeClr val="tx1"/>
                </a:solidFill>
                <a:effectLst/>
                <a:latin typeface="Consolas" panose="020B0609020204030204" pitchFamily="49" charset="0"/>
              </a:rPr>
              <a:t>std</a:t>
            </a:r>
            <a:r>
              <a:rPr kumimoji="0" lang="en-US" altLang="en-US" sz="1600" b="1" u="none" strike="noStrike" cap="none" normalizeH="0" baseline="0" dirty="0">
                <a:ln>
                  <a:noFill/>
                </a:ln>
                <a:solidFill>
                  <a:srgbClr val="666666"/>
                </a:solidFill>
                <a:effectLst/>
                <a:latin typeface="Consolas" panose="020B0609020204030204" pitchFamily="49" charset="0"/>
              </a:rPr>
              <a:t>::</a:t>
            </a:r>
            <a:r>
              <a:rPr kumimoji="0" lang="en-US" altLang="en-US" sz="1600" b="1" u="none" strike="noStrike" cap="none" normalizeH="0" baseline="0" dirty="0">
                <a:ln>
                  <a:noFill/>
                </a:ln>
                <a:solidFill>
                  <a:schemeClr val="tx1"/>
                </a:solidFill>
                <a:effectLst/>
                <a:latin typeface="Consolas" panose="020B0609020204030204" pitchFamily="49" charset="0"/>
              </a:rPr>
              <a:t>cout</a:t>
            </a:r>
            <a:r>
              <a:rPr kumimoji="0" lang="en-US" altLang="en-US" sz="1600" b="1" u="none" strike="noStrike" cap="none" normalizeH="0" baseline="0" dirty="0">
                <a:ln>
                  <a:noFill/>
                </a:ln>
                <a:solidFill>
                  <a:srgbClr val="BBBBBB"/>
                </a:solidFill>
                <a:effectLst/>
                <a:latin typeface="Consolas" panose="020B0609020204030204" pitchFamily="49" charset="0"/>
              </a:rPr>
              <a:t> </a:t>
            </a:r>
            <a:r>
              <a:rPr kumimoji="0" lang="en-US" altLang="en-US" sz="1600" b="1" u="none" strike="noStrike" cap="none" normalizeH="0" baseline="0" dirty="0">
                <a:ln>
                  <a:noFill/>
                </a:ln>
                <a:solidFill>
                  <a:srgbClr val="666666"/>
                </a:solidFill>
                <a:effectLst/>
                <a:latin typeface="Consolas" panose="020B0609020204030204" pitchFamily="49" charset="0"/>
              </a:rPr>
              <a:t>&lt;&lt;</a:t>
            </a:r>
            <a:r>
              <a:rPr kumimoji="0" lang="en-US" altLang="en-US" sz="1600" b="1" u="none" strike="noStrike" cap="none" normalizeH="0" baseline="0" dirty="0">
                <a:ln>
                  <a:noFill/>
                </a:ln>
                <a:solidFill>
                  <a:srgbClr val="BBBBBB"/>
                </a:solidFill>
                <a:effectLst/>
                <a:latin typeface="Consolas" panose="020B0609020204030204" pitchFamily="49" charset="0"/>
              </a:rPr>
              <a:t> </a:t>
            </a:r>
            <a:r>
              <a:rPr kumimoji="0" lang="en-US" altLang="en-US" sz="1600" b="1" u="none" strike="noStrike" cap="none" normalizeH="0" baseline="0" dirty="0">
                <a:ln>
                  <a:noFill/>
                </a:ln>
                <a:solidFill>
                  <a:srgbClr val="BA2121"/>
                </a:solidFill>
                <a:effectLst/>
                <a:latin typeface="Consolas" panose="020B0609020204030204" pitchFamily="49" charset="0"/>
              </a:rPr>
              <a:t>"Hello, world!</a:t>
            </a:r>
            <a:r>
              <a:rPr kumimoji="0" lang="en-US" altLang="en-US" sz="1600" b="1" u="none" strike="noStrike" cap="none" normalizeH="0" baseline="0" dirty="0">
                <a:ln>
                  <a:noFill/>
                </a:ln>
                <a:solidFill>
                  <a:srgbClr val="AA5D1F"/>
                </a:solidFill>
                <a:effectLst/>
                <a:latin typeface="Consolas" panose="020B0609020204030204" pitchFamily="49" charset="0"/>
              </a:rPr>
              <a:t>\n</a:t>
            </a:r>
            <a:r>
              <a:rPr kumimoji="0" lang="en-US" altLang="en-US" sz="1600" b="1" u="none" strike="noStrike" cap="none" normalizeH="0" baseline="0" dirty="0">
                <a:ln>
                  <a:noFill/>
                </a:ln>
                <a:solidFill>
                  <a:srgbClr val="BA2121"/>
                </a:solidFill>
                <a:effectLst/>
                <a:latin typeface="Consolas" panose="020B0609020204030204" pitchFamily="49" charset="0"/>
              </a:rPr>
              <a:t>"</a:t>
            </a:r>
            <a:r>
              <a:rPr kumimoji="0" lang="en-US" altLang="en-US" sz="1600" b="1" u="none" strike="noStrike" cap="none" normalizeH="0" baseline="0" dirty="0">
                <a:ln>
                  <a:noFill/>
                </a:ln>
                <a:solidFill>
                  <a:srgbClr val="000000"/>
                </a:solidFill>
                <a:effectLst/>
                <a:latin typeface="Consolas" panose="020B06090202040302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u="none" strike="noStrike" cap="none" normalizeH="0" baseline="0" dirty="0">
                <a:ln>
                  <a:noFill/>
                </a:ln>
                <a:solidFill>
                  <a:srgbClr val="000000"/>
                </a:solidFill>
                <a:effectLst/>
                <a:latin typeface="Consolas" panose="020B0609020204030204" pitchFamily="49" charset="0"/>
              </a:rPr>
              <a:t>}</a:t>
            </a:r>
            <a:r>
              <a:rPr kumimoji="0" lang="en-US" altLang="en-US" sz="1600" b="1" u="none" strike="noStrike" cap="none" normalizeH="0" baseline="0" dirty="0">
                <a:ln>
                  <a:noFill/>
                </a:ln>
                <a:solidFill>
                  <a:schemeClr val="tx1"/>
                </a:solidFill>
                <a:effectLst/>
                <a:latin typeface="Consolas" panose="020B0609020204030204" pitchFamily="49" charset="0"/>
              </a:rPr>
              <a:t> </a:t>
            </a:r>
          </a:p>
        </p:txBody>
      </p:sp>
    </p:spTree>
    <p:extLst>
      <p:ext uri="{BB962C8B-B14F-4D97-AF65-F5344CB8AC3E}">
        <p14:creationId xmlns:p14="http://schemas.microsoft.com/office/powerpoint/2010/main" val="23304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up)">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up)">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up)">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fade">
                                      <p:cBhvr>
                                        <p:cTn id="6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3" grpId="0"/>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EC2E-CA12-ADB1-F22E-58788AEB857E}"/>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2794D3C4-5D07-C153-50DC-CEDE100ABB9D}"/>
              </a:ext>
            </a:extLst>
          </p:cNvPr>
          <p:cNvSpPr>
            <a:spLocks noGrp="1"/>
          </p:cNvSpPr>
          <p:nvPr>
            <p:ph sz="quarter" idx="1"/>
          </p:nvPr>
        </p:nvSpPr>
        <p:spPr/>
        <p:txBody>
          <a:bodyPr/>
          <a:lstStyle/>
          <a:p>
            <a:pPr>
              <a:lnSpc>
                <a:spcPct val="90000"/>
              </a:lnSpc>
              <a:spcBef>
                <a:spcPct val="30000"/>
              </a:spcBef>
            </a:pPr>
            <a:r>
              <a:rPr lang="en-US" sz="1800" b="1" u="sng" dirty="0"/>
              <a:t>Activation Record</a:t>
            </a:r>
            <a:r>
              <a:rPr lang="en-US" sz="1800" dirty="0"/>
              <a:t> – A block of memory on the stack that is created when a function is called and contains all the local variables for a given invocation of a function.</a:t>
            </a:r>
          </a:p>
          <a:p>
            <a:pPr>
              <a:lnSpc>
                <a:spcPct val="90000"/>
              </a:lnSpc>
              <a:spcBef>
                <a:spcPct val="30000"/>
              </a:spcBef>
            </a:pPr>
            <a:r>
              <a:rPr lang="en-US" sz="1800" b="1" u="sng" dirty="0"/>
              <a:t>Arithmetic Operator</a:t>
            </a:r>
            <a:r>
              <a:rPr lang="en-US" sz="1800" dirty="0"/>
              <a:t> – Operator that returns a numerical value.</a:t>
            </a:r>
          </a:p>
          <a:p>
            <a:pPr>
              <a:lnSpc>
                <a:spcPct val="90000"/>
              </a:lnSpc>
              <a:spcBef>
                <a:spcPct val="30000"/>
              </a:spcBef>
            </a:pPr>
            <a:r>
              <a:rPr lang="en-US" sz="1800" b="1" u="sng" dirty="0"/>
              <a:t>Associativity</a:t>
            </a:r>
            <a:r>
              <a:rPr lang="en-US" sz="1800" dirty="0"/>
              <a:t> –  The execution order of same precedence operators.</a:t>
            </a:r>
          </a:p>
          <a:p>
            <a:pPr>
              <a:lnSpc>
                <a:spcPct val="90000"/>
              </a:lnSpc>
              <a:spcBef>
                <a:spcPct val="30000"/>
              </a:spcBef>
            </a:pPr>
            <a:r>
              <a:rPr lang="en-US" sz="1800" b="1" u="sng" dirty="0"/>
              <a:t>Bitwise Operator</a:t>
            </a:r>
            <a:r>
              <a:rPr lang="en-US" sz="1800" dirty="0"/>
              <a:t> – Operator that performs bitwise logical operations.</a:t>
            </a:r>
          </a:p>
          <a:p>
            <a:pPr>
              <a:lnSpc>
                <a:spcPct val="90000"/>
              </a:lnSpc>
              <a:spcBef>
                <a:spcPct val="30000"/>
              </a:spcBef>
            </a:pPr>
            <a:r>
              <a:rPr lang="en-US" sz="1800" b="1" u="sng" dirty="0"/>
              <a:t>Data type</a:t>
            </a:r>
            <a:r>
              <a:rPr lang="en-US" sz="1800" dirty="0"/>
              <a:t> – Representation and valid operations of data object.</a:t>
            </a:r>
          </a:p>
          <a:p>
            <a:pPr>
              <a:lnSpc>
                <a:spcPct val="90000"/>
              </a:lnSpc>
              <a:spcBef>
                <a:spcPct val="30000"/>
              </a:spcBef>
            </a:pPr>
            <a:r>
              <a:rPr lang="en-US" sz="1800" b="1" u="sng" dirty="0"/>
              <a:t>Expression</a:t>
            </a:r>
            <a:r>
              <a:rPr lang="en-US" sz="1800" dirty="0"/>
              <a:t> – Combination of variables / operators that returns a single value.</a:t>
            </a:r>
          </a:p>
          <a:p>
            <a:pPr>
              <a:lnSpc>
                <a:spcPct val="90000"/>
              </a:lnSpc>
              <a:spcBef>
                <a:spcPct val="30000"/>
              </a:spcBef>
            </a:pPr>
            <a:r>
              <a:rPr lang="en-US" sz="1800" b="1" u="sng" dirty="0"/>
              <a:t>Global (static)</a:t>
            </a:r>
            <a:r>
              <a:rPr lang="en-US" sz="1800" dirty="0"/>
              <a:t> – Variable permanently assigned to a memory location.</a:t>
            </a:r>
          </a:p>
          <a:p>
            <a:pPr>
              <a:lnSpc>
                <a:spcPct val="90000"/>
              </a:lnSpc>
              <a:spcBef>
                <a:spcPct val="30000"/>
              </a:spcBef>
            </a:pPr>
            <a:r>
              <a:rPr lang="en-US" sz="1800" b="1" u="sng" dirty="0"/>
              <a:t>Literal</a:t>
            </a:r>
            <a:r>
              <a:rPr lang="en-US" sz="1800" dirty="0"/>
              <a:t> – An immutable data object.</a:t>
            </a:r>
          </a:p>
          <a:p>
            <a:pPr>
              <a:lnSpc>
                <a:spcPct val="90000"/>
              </a:lnSpc>
              <a:spcBef>
                <a:spcPct val="30000"/>
              </a:spcBef>
            </a:pPr>
            <a:r>
              <a:rPr lang="en-US" sz="1800" b="1" u="sng" dirty="0"/>
              <a:t>Local (automatic)</a:t>
            </a:r>
            <a:r>
              <a:rPr lang="en-US" sz="1800" dirty="0"/>
              <a:t> – Variable stored in a functions activation record.</a:t>
            </a:r>
          </a:p>
          <a:p>
            <a:pPr>
              <a:lnSpc>
                <a:spcPct val="90000"/>
              </a:lnSpc>
              <a:spcBef>
                <a:spcPct val="30000"/>
              </a:spcBef>
            </a:pPr>
            <a:r>
              <a:rPr lang="en-US" sz="1800" b="1" u="sng" dirty="0"/>
              <a:t>Logical Operator</a:t>
            </a:r>
            <a:r>
              <a:rPr lang="en-US" sz="1800" dirty="0"/>
              <a:t> – Operator that returns a logical (true/false) value.</a:t>
            </a:r>
          </a:p>
          <a:p>
            <a:pPr>
              <a:lnSpc>
                <a:spcPct val="90000"/>
              </a:lnSpc>
              <a:spcBef>
                <a:spcPct val="30000"/>
              </a:spcBef>
            </a:pPr>
            <a:r>
              <a:rPr lang="en-US" sz="1800" b="1" u="sng" dirty="0"/>
              <a:t>Operator</a:t>
            </a:r>
            <a:r>
              <a:rPr lang="en-US" sz="1800" dirty="0"/>
              <a:t> – Performs an operation on operand(s).</a:t>
            </a:r>
          </a:p>
          <a:p>
            <a:pPr>
              <a:lnSpc>
                <a:spcPct val="90000"/>
              </a:lnSpc>
              <a:spcBef>
                <a:spcPct val="30000"/>
              </a:spcBef>
            </a:pPr>
            <a:r>
              <a:rPr lang="en-US" sz="1800" b="1" u="sng" dirty="0"/>
              <a:t>Scope</a:t>
            </a:r>
            <a:r>
              <a:rPr lang="en-US" sz="1800" dirty="0"/>
              <a:t> - Extent of a variable/function’s availability in a program.</a:t>
            </a:r>
          </a:p>
          <a:p>
            <a:pPr>
              <a:lnSpc>
                <a:spcPct val="90000"/>
              </a:lnSpc>
              <a:spcBef>
                <a:spcPct val="30000"/>
              </a:spcBef>
            </a:pPr>
            <a:r>
              <a:rPr lang="en-US" sz="1800" b="1" u="sng" dirty="0"/>
              <a:t>Precedence</a:t>
            </a:r>
            <a:r>
              <a:rPr lang="en-US" sz="1800" dirty="0"/>
              <a:t> – The execution order of operators.</a:t>
            </a:r>
          </a:p>
          <a:p>
            <a:pPr>
              <a:lnSpc>
                <a:spcPct val="90000"/>
              </a:lnSpc>
              <a:spcBef>
                <a:spcPct val="30000"/>
              </a:spcBef>
            </a:pPr>
            <a:r>
              <a:rPr lang="en-US" sz="1800" b="1" u="sng" dirty="0"/>
              <a:t>Variable</a:t>
            </a:r>
            <a:r>
              <a:rPr lang="en-US" sz="1800" dirty="0"/>
              <a:t> - Symbolic name for a memory location that hold a value.</a:t>
            </a:r>
          </a:p>
          <a:p>
            <a:pPr>
              <a:lnSpc>
                <a:spcPct val="90000"/>
              </a:lnSpc>
              <a:spcBef>
                <a:spcPct val="30000"/>
              </a:spcBef>
            </a:pPr>
            <a:r>
              <a:rPr lang="en-US" sz="1800" b="1" u="sng" dirty="0"/>
              <a:t>Variable Coercion</a:t>
            </a:r>
            <a:r>
              <a:rPr lang="en-US" sz="1800" dirty="0"/>
              <a:t> – Forcing mixed data type variables to a common type.</a:t>
            </a:r>
          </a:p>
          <a:p>
            <a:pPr>
              <a:lnSpc>
                <a:spcPct val="90000"/>
              </a:lnSpc>
              <a:spcBef>
                <a:spcPct val="30000"/>
              </a:spcBef>
            </a:pPr>
            <a:r>
              <a:rPr lang="en-US" sz="1800" b="1" u="sng" dirty="0"/>
              <a:t>Volatile</a:t>
            </a:r>
            <a:r>
              <a:rPr lang="en-US" sz="1800" dirty="0"/>
              <a:t> – Variable modifier that prohibits </a:t>
            </a:r>
            <a:r>
              <a:rPr lang="en-US" sz="1800" dirty="0" err="1"/>
              <a:t>optiminization</a:t>
            </a:r>
            <a:r>
              <a:rPr lang="en-US" sz="1800" dirty="0"/>
              <a:t> by compiler.</a:t>
            </a:r>
          </a:p>
        </p:txBody>
      </p:sp>
      <p:sp>
        <p:nvSpPr>
          <p:cNvPr id="4" name="Footer Placeholder 3">
            <a:extLst>
              <a:ext uri="{FF2B5EF4-FFF2-40B4-BE49-F238E27FC236}">
                <a16:creationId xmlns:a16="http://schemas.microsoft.com/office/drawing/2014/main" id="{A384EADC-6FD4-488A-3884-86D270FC0D97}"/>
              </a:ext>
            </a:extLst>
          </p:cNvPr>
          <p:cNvSpPr>
            <a:spLocks noGrp="1"/>
          </p:cNvSpPr>
          <p:nvPr>
            <p:ph type="ftr" sz="quarter" idx="11"/>
          </p:nvPr>
        </p:nvSpPr>
        <p:spPr/>
        <p:txBody>
          <a:bodyPr/>
          <a:lstStyle/>
          <a:p>
            <a:pPr>
              <a:defRPr/>
            </a:pPr>
            <a:r>
              <a:rPr lang="en-US"/>
              <a:t>C++ Primer (04)</a:t>
            </a:r>
            <a:endParaRPr lang="en-US" dirty="0"/>
          </a:p>
        </p:txBody>
      </p:sp>
      <p:sp>
        <p:nvSpPr>
          <p:cNvPr id="5" name="Slide Number Placeholder 4">
            <a:extLst>
              <a:ext uri="{FF2B5EF4-FFF2-40B4-BE49-F238E27FC236}">
                <a16:creationId xmlns:a16="http://schemas.microsoft.com/office/drawing/2014/main" id="{C8957604-37C4-8C7A-D7BF-9C49CA45D254}"/>
              </a:ext>
            </a:extLst>
          </p:cNvPr>
          <p:cNvSpPr>
            <a:spLocks noGrp="1"/>
          </p:cNvSpPr>
          <p:nvPr>
            <p:ph type="sldNum" sz="quarter" idx="12"/>
          </p:nvPr>
        </p:nvSpPr>
        <p:spPr/>
        <p:txBody>
          <a:bodyPr/>
          <a:lstStyle/>
          <a:p>
            <a:pPr>
              <a:defRPr/>
            </a:pPr>
            <a:fld id="{0D7B5496-982B-480A-8085-B08F2CA91C21}" type="slidenum">
              <a:rPr lang="en-US" smtClean="0"/>
              <a:pPr>
                <a:defRPr/>
              </a:pPr>
              <a:t>7</a:t>
            </a:fld>
            <a:endParaRPr lang="en-US" dirty="0"/>
          </a:p>
        </p:txBody>
      </p:sp>
    </p:spTree>
    <p:extLst>
      <p:ext uri="{BB962C8B-B14F-4D97-AF65-F5344CB8AC3E}">
        <p14:creationId xmlns:p14="http://schemas.microsoft.com/office/powerpoint/2010/main" val="117009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r>
              <a:rPr lang="en-US" dirty="0"/>
              <a:t>Main Function Arguments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343" y="685801"/>
            <a:ext cx="4634570" cy="3471454"/>
          </a:xfrm>
          <a:prstGeom prst="rect">
            <a:avLst/>
          </a:prstGeom>
        </p:spPr>
      </p:pic>
      <p:sp>
        <p:nvSpPr>
          <p:cNvPr id="7" name="Slide Number Placeholder 6"/>
          <p:cNvSpPr>
            <a:spLocks noGrp="1"/>
          </p:cNvSpPr>
          <p:nvPr>
            <p:ph type="sldNum" sz="quarter" idx="11"/>
          </p:nvPr>
        </p:nvSpPr>
        <p:spPr/>
        <p:txBody>
          <a:bodyPr/>
          <a:lstStyle/>
          <a:p>
            <a:pPr>
              <a:defRPr/>
            </a:pPr>
            <a:fld id="{E9717E89-1D92-4CB2-8893-FF8AE25F8B18}" type="slidenum">
              <a:rPr lang="en-US" smtClean="0"/>
              <a:pPr>
                <a:defRPr/>
              </a:pPr>
              <a:t>8</a:t>
            </a:fld>
            <a:endParaRPr lang="en-US" dirty="0"/>
          </a:p>
        </p:txBody>
      </p:sp>
    </p:spTree>
    <p:extLst>
      <p:ext uri="{BB962C8B-B14F-4D97-AF65-F5344CB8AC3E}">
        <p14:creationId xmlns:p14="http://schemas.microsoft.com/office/powerpoint/2010/main" val="271472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486400" y="1422951"/>
            <a:ext cx="5105400" cy="1299208"/>
            <a:chOff x="3810000" y="3567598"/>
            <a:chExt cx="5105400" cy="1299208"/>
          </a:xfrm>
        </p:grpSpPr>
        <p:sp>
          <p:nvSpPr>
            <p:cNvPr id="7" name="Rounded Rectangular Callout 6"/>
            <p:cNvSpPr/>
            <p:nvPr/>
          </p:nvSpPr>
          <p:spPr>
            <a:xfrm>
              <a:off x="3810000" y="3567598"/>
              <a:ext cx="5105400" cy="1299208"/>
            </a:xfrm>
            <a:prstGeom prst="wedgeRoundRectCallout">
              <a:avLst>
                <a:gd name="adj1" fmla="val -73442"/>
                <a:gd name="adj2" fmla="val 51345"/>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48189" y="3691821"/>
              <a:ext cx="548640"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48986" y="4072821"/>
              <a:ext cx="548640"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91172" y="3714722"/>
              <a:ext cx="326341" cy="153888"/>
            </a:xfrm>
            <a:prstGeom prst="rect">
              <a:avLst/>
            </a:prstGeom>
            <a:noFill/>
          </p:spPr>
          <p:txBody>
            <a:bodyPr wrap="square" lIns="0" tIns="0" rIns="0" bIns="0" rtlCol="0">
              <a:spAutoFit/>
            </a:bodyPr>
            <a:lstStyle/>
            <a:p>
              <a:pPr algn="ctr"/>
              <a:r>
                <a:rPr lang="en-US" sz="1000" b="1" dirty="0" err="1">
                  <a:latin typeface="+mj-lt"/>
                  <a:cs typeface="Courier New" panose="02070309020205020404" pitchFamily="49" charset="0"/>
                  <a:sym typeface="Symbol"/>
                </a:rPr>
                <a:t>argc</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sp>
          <p:nvSpPr>
            <p:cNvPr id="11" name="TextBox 10"/>
            <p:cNvSpPr txBox="1"/>
            <p:nvPr/>
          </p:nvSpPr>
          <p:spPr>
            <a:xfrm>
              <a:off x="3891172" y="4095971"/>
              <a:ext cx="326341" cy="153888"/>
            </a:xfrm>
            <a:prstGeom prst="rect">
              <a:avLst/>
            </a:prstGeom>
            <a:noFill/>
          </p:spPr>
          <p:txBody>
            <a:bodyPr wrap="square" lIns="0" tIns="0" rIns="0" bIns="0" rtlCol="0">
              <a:spAutoFit/>
            </a:bodyPr>
            <a:lstStyle/>
            <a:p>
              <a:pPr algn="ctr"/>
              <a:r>
                <a:rPr lang="en-US" sz="1000" b="1" dirty="0" err="1">
                  <a:latin typeface="+mj-lt"/>
                  <a:cs typeface="Courier New" panose="02070309020205020404" pitchFamily="49" charset="0"/>
                  <a:sym typeface="Symbol"/>
                </a:rPr>
                <a:t>argv</a:t>
              </a:r>
              <a:r>
                <a:rPr lang="en-US" sz="1000" b="1" dirty="0">
                  <a:latin typeface="+mj-lt"/>
                  <a:cs typeface="Courier New" panose="02070309020205020404" pitchFamily="49" charset="0"/>
                  <a:sym typeface="Symbol"/>
                </a:rPr>
                <a:t>:</a:t>
              </a:r>
              <a:endParaRPr lang="en-US" sz="1000" b="1" dirty="0">
                <a:latin typeface="+mj-lt"/>
                <a:cs typeface="Courier New" panose="02070309020205020404" pitchFamily="49" charset="0"/>
              </a:endParaRPr>
            </a:p>
          </p:txBody>
        </p:sp>
      </p:grpSp>
      <p:pic>
        <p:nvPicPr>
          <p:cNvPr id="55" name="Picture 54"/>
          <p:cNvPicPr>
            <a:picLocks noChangeAspect="1"/>
          </p:cNvPicPr>
          <p:nvPr/>
        </p:nvPicPr>
        <p:blipFill>
          <a:blip r:embed="rId2"/>
          <a:stretch>
            <a:fillRect/>
          </a:stretch>
        </p:blipFill>
        <p:spPr>
          <a:xfrm>
            <a:off x="4682522" y="4056700"/>
            <a:ext cx="6134100" cy="1457325"/>
          </a:xfrm>
          <a:prstGeom prst="rect">
            <a:avLst/>
          </a:prstGeom>
        </p:spPr>
      </p:pic>
      <p:sp>
        <p:nvSpPr>
          <p:cNvPr id="2" name="Title 1"/>
          <p:cNvSpPr>
            <a:spLocks noGrp="1"/>
          </p:cNvSpPr>
          <p:nvPr>
            <p:ph type="title"/>
          </p:nvPr>
        </p:nvSpPr>
        <p:spPr/>
        <p:txBody>
          <a:bodyPr/>
          <a:lstStyle/>
          <a:p>
            <a:r>
              <a:rPr lang="en-US" dirty="0" err="1"/>
              <a:t>Argc</a:t>
            </a:r>
            <a:r>
              <a:rPr lang="en-US" dirty="0"/>
              <a:t> and </a:t>
            </a:r>
            <a:r>
              <a:rPr lang="en-US" dirty="0" err="1"/>
              <a:t>argv</a:t>
            </a:r>
            <a:endParaRPr lang="en-US" sz="2400" dirty="0"/>
          </a:p>
        </p:txBody>
      </p:sp>
      <p:sp>
        <p:nvSpPr>
          <p:cNvPr id="3" name="Footer Placeholder 2"/>
          <p:cNvSpPr>
            <a:spLocks noGrp="1"/>
          </p:cNvSpPr>
          <p:nvPr>
            <p:ph type="ftr" sz="quarter" idx="11"/>
          </p:nvPr>
        </p:nvSpPr>
        <p:spPr/>
        <p:txBody>
          <a:bodyPr/>
          <a:lstStyle/>
          <a:p>
            <a:pPr>
              <a:defRPr/>
            </a:pPr>
            <a:r>
              <a:rPr lang="en-US"/>
              <a:t>C++ Primer (03)</a:t>
            </a:r>
            <a:endParaRPr lang="en-US" dirty="0"/>
          </a:p>
        </p:txBody>
      </p:sp>
      <p:sp>
        <p:nvSpPr>
          <p:cNvPr id="4" name="Slide Number Placeholder 3"/>
          <p:cNvSpPr>
            <a:spLocks noGrp="1"/>
          </p:cNvSpPr>
          <p:nvPr>
            <p:ph type="sldNum" sz="quarter" idx="12"/>
          </p:nvPr>
        </p:nvSpPr>
        <p:spPr/>
        <p:txBody>
          <a:bodyPr/>
          <a:lstStyle/>
          <a:p>
            <a:pPr>
              <a:defRPr/>
            </a:pPr>
            <a:fld id="{F59D9B86-AB8B-404F-8D86-C97B35C4C67E}" type="slidenum">
              <a:rPr lang="en-US" smtClean="0"/>
              <a:pPr>
                <a:defRPr/>
              </a:pPr>
              <a:t>9</a:t>
            </a:fld>
            <a:endParaRPr lang="en-US" dirty="0"/>
          </a:p>
        </p:txBody>
      </p:sp>
      <p:sp>
        <p:nvSpPr>
          <p:cNvPr id="5" name="TextBox 4"/>
          <p:cNvSpPr txBox="1"/>
          <p:nvPr/>
        </p:nvSpPr>
        <p:spPr>
          <a:xfrm>
            <a:off x="640080" y="1298448"/>
            <a:ext cx="8275320" cy="5509200"/>
          </a:xfrm>
          <a:prstGeom prst="rect">
            <a:avLst/>
          </a:prstGeom>
          <a:noFill/>
        </p:spPr>
        <p:txBody>
          <a:bodyPr wrap="square" rtlCol="0">
            <a:spAutoFit/>
          </a:bodyPr>
          <a:lstStyle/>
          <a:p>
            <a:r>
              <a:rPr lang="en-US" sz="1600" b="1" dirty="0">
                <a:solidFill>
                  <a:srgbClr val="808080"/>
                </a:solidFill>
                <a:latin typeface="Consolas" panose="020B0609020204030204" pitchFamily="49" charset="0"/>
              </a:rPr>
              <a:t>#include</a:t>
            </a:r>
            <a:r>
              <a:rPr lang="en-US" sz="1600" b="1" dirty="0">
                <a:solidFill>
                  <a:srgbClr val="000000"/>
                </a:solidFill>
                <a:latin typeface="Consolas" panose="020B0609020204030204" pitchFamily="49" charset="0"/>
              </a:rPr>
              <a:t> </a:t>
            </a:r>
            <a:r>
              <a:rPr lang="en-US" sz="1600" b="1" dirty="0">
                <a:solidFill>
                  <a:srgbClr val="A31515"/>
                </a:solidFill>
                <a:latin typeface="Consolas" panose="020B0609020204030204" pitchFamily="49" charset="0"/>
              </a:rPr>
              <a:t>&lt;iostream&gt;</a:t>
            </a:r>
            <a:endParaRPr lang="en-US" sz="1600" b="1" dirty="0">
              <a:solidFill>
                <a:srgbClr val="000000"/>
              </a:solidFill>
              <a:latin typeface="Consolas" panose="020B0609020204030204" pitchFamily="49" charset="0"/>
            </a:endParaRPr>
          </a:p>
          <a:p>
            <a:r>
              <a:rPr lang="en-US" sz="1600" b="1" dirty="0">
                <a:solidFill>
                  <a:srgbClr val="808080"/>
                </a:solidFill>
                <a:latin typeface="Consolas" panose="020B0609020204030204" pitchFamily="49" charset="0"/>
              </a:rPr>
              <a:t>#include</a:t>
            </a:r>
            <a:r>
              <a:rPr lang="en-US" sz="1600" b="1" dirty="0">
                <a:solidFill>
                  <a:srgbClr val="000000"/>
                </a:solidFill>
                <a:latin typeface="Consolas" panose="020B0609020204030204" pitchFamily="49" charset="0"/>
              </a:rPr>
              <a:t> </a:t>
            </a:r>
            <a:r>
              <a:rPr lang="en-US" sz="1600" b="1" dirty="0">
                <a:solidFill>
                  <a:srgbClr val="A31515"/>
                </a:solidFill>
                <a:latin typeface="Consolas" panose="020B0609020204030204" pitchFamily="49" charset="0"/>
              </a:rPr>
              <a:t>&lt;fstream&gt;</a:t>
            </a:r>
            <a:endParaRPr lang="en-US" sz="1600" b="1" dirty="0">
              <a:solidFill>
                <a:srgbClr val="000000"/>
              </a:solidFill>
              <a:latin typeface="Consolas" panose="020B0609020204030204" pitchFamily="49" charset="0"/>
            </a:endParaRPr>
          </a:p>
          <a:p>
            <a:r>
              <a:rPr lang="en-US" sz="1600" b="1" dirty="0">
                <a:solidFill>
                  <a:srgbClr val="808080"/>
                </a:solidFill>
                <a:latin typeface="Consolas" panose="020B0609020204030204" pitchFamily="49" charset="0"/>
              </a:rPr>
              <a:t>#include</a:t>
            </a:r>
            <a:r>
              <a:rPr lang="en-US" sz="1600" b="1" dirty="0">
                <a:solidFill>
                  <a:srgbClr val="000000"/>
                </a:solidFill>
                <a:latin typeface="Consolas" panose="020B0609020204030204" pitchFamily="49" charset="0"/>
              </a:rPr>
              <a:t> </a:t>
            </a:r>
            <a:r>
              <a:rPr lang="en-US" sz="1600" b="1" dirty="0">
                <a:solidFill>
                  <a:srgbClr val="A31515"/>
                </a:solidFill>
                <a:latin typeface="Consolas" panose="020B0609020204030204" pitchFamily="49" charset="0"/>
              </a:rPr>
              <a:t>&lt;string&gt;</a:t>
            </a:r>
            <a:endParaRPr lang="en-US" sz="1600" b="1" dirty="0">
              <a:solidFill>
                <a:srgbClr val="000000"/>
              </a:solidFill>
              <a:latin typeface="Consolas" panose="020B0609020204030204" pitchFamily="49" charset="0"/>
            </a:endParaRPr>
          </a:p>
          <a:p>
            <a:r>
              <a:rPr lang="en-US" sz="1600" b="1" dirty="0">
                <a:solidFill>
                  <a:srgbClr val="0000FF"/>
                </a:solidFill>
                <a:latin typeface="Consolas" panose="020B0609020204030204" pitchFamily="49" charset="0"/>
              </a:rPr>
              <a:t>using</a:t>
            </a:r>
            <a:r>
              <a:rPr lang="en-US" sz="1600" b="1" dirty="0">
                <a:solidFill>
                  <a:srgbClr val="000000"/>
                </a:solidFill>
                <a:latin typeface="Consolas" panose="020B0609020204030204" pitchFamily="49" charset="0"/>
              </a:rPr>
              <a:t> </a:t>
            </a:r>
            <a:r>
              <a:rPr lang="en-US" sz="1600" b="1" dirty="0">
                <a:solidFill>
                  <a:srgbClr val="0000FF"/>
                </a:solidFill>
                <a:latin typeface="Consolas" panose="020B0609020204030204" pitchFamily="49" charset="0"/>
              </a:rPr>
              <a:t>namespace</a:t>
            </a:r>
            <a:r>
              <a:rPr lang="en-US" sz="1600" b="1" dirty="0">
                <a:solidFill>
                  <a:srgbClr val="000000"/>
                </a:solidFill>
                <a:latin typeface="Consolas" panose="020B0609020204030204" pitchFamily="49" charset="0"/>
              </a:rPr>
              <a:t> std;</a:t>
            </a:r>
          </a:p>
          <a:p>
            <a:endParaRPr lang="en-US" sz="1600" b="1" dirty="0">
              <a:solidFill>
                <a:srgbClr val="000000"/>
              </a:solidFill>
              <a:latin typeface="Consolas" panose="020B0609020204030204" pitchFamily="49" charset="0"/>
            </a:endParaRPr>
          </a:p>
          <a:p>
            <a:r>
              <a:rPr lang="en-US" sz="1600" b="1" dirty="0">
                <a:solidFill>
                  <a:srgbClr val="0000FF"/>
                </a:solidFill>
                <a:latin typeface="Consolas" panose="020B0609020204030204" pitchFamily="49" charset="0"/>
              </a:rPr>
              <a:t>int</a:t>
            </a:r>
            <a:r>
              <a:rPr lang="en-US" sz="1600" b="1" dirty="0">
                <a:solidFill>
                  <a:srgbClr val="000000"/>
                </a:solidFill>
                <a:latin typeface="Consolas" panose="020B0609020204030204" pitchFamily="49" charset="0"/>
              </a:rPr>
              <a:t> main(</a:t>
            </a:r>
            <a:r>
              <a:rPr lang="en-US" sz="1600" b="1" dirty="0">
                <a:solidFill>
                  <a:srgbClr val="0000FF"/>
                </a:solidFill>
                <a:latin typeface="Consolas" panose="020B0609020204030204" pitchFamily="49" charset="0"/>
              </a:rPr>
              <a:t>int</a:t>
            </a:r>
            <a:r>
              <a:rPr lang="en-US" sz="1600" b="1" dirty="0">
                <a:solidFill>
                  <a:srgbClr val="000000"/>
                </a:solidFill>
                <a:latin typeface="Consolas" panose="020B0609020204030204" pitchFamily="49" charset="0"/>
              </a:rPr>
              <a:t> </a:t>
            </a:r>
            <a:r>
              <a:rPr lang="en-US" sz="1600" b="1" dirty="0">
                <a:solidFill>
                  <a:srgbClr val="808080"/>
                </a:solidFill>
                <a:latin typeface="Consolas" panose="020B0609020204030204" pitchFamily="49" charset="0"/>
              </a:rPr>
              <a:t>argc</a:t>
            </a:r>
            <a:r>
              <a:rPr lang="en-US" sz="1600" b="1" dirty="0">
                <a:solidFill>
                  <a:srgbClr val="000000"/>
                </a:solidFill>
                <a:latin typeface="Consolas" panose="020B0609020204030204" pitchFamily="49" charset="0"/>
              </a:rPr>
              <a:t>, </a:t>
            </a:r>
            <a:r>
              <a:rPr lang="en-US" sz="1600" b="1" dirty="0">
                <a:solidFill>
                  <a:srgbClr val="0000FF"/>
                </a:solidFill>
                <a:latin typeface="Consolas" panose="020B0609020204030204" pitchFamily="49" charset="0"/>
              </a:rPr>
              <a:t>char</a:t>
            </a:r>
            <a:r>
              <a:rPr lang="en-US" sz="1600" b="1" dirty="0">
                <a:solidFill>
                  <a:srgbClr val="000000"/>
                </a:solidFill>
                <a:latin typeface="Consolas" panose="020B0609020204030204" pitchFamily="49" charset="0"/>
              </a:rPr>
              <a:t>* </a:t>
            </a:r>
            <a:r>
              <a:rPr lang="en-US" sz="1600" b="1" dirty="0">
                <a:solidFill>
                  <a:srgbClr val="808080"/>
                </a:solidFill>
                <a:latin typeface="Consolas" panose="020B0609020204030204" pitchFamily="49" charset="0"/>
              </a:rPr>
              <a:t>argv</a:t>
            </a:r>
            <a:r>
              <a:rPr lang="en-US" sz="1600" b="1" dirty="0">
                <a:solidFill>
                  <a:srgbClr val="000000"/>
                </a:solidFill>
                <a:latin typeface="Consolas" panose="020B0609020204030204" pitchFamily="49" charset="0"/>
              </a:rPr>
              <a:t>[])</a:t>
            </a:r>
          </a:p>
          <a:p>
            <a:r>
              <a:rPr lang="en-US" sz="1600" b="1" dirty="0">
                <a:solidFill>
                  <a:srgbClr val="000000"/>
                </a:solidFill>
                <a:latin typeface="Consolas" panose="020B0609020204030204" pitchFamily="49" charset="0"/>
              </a:rPr>
              <a:t>{</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t>
            </a:r>
            <a:r>
              <a:rPr lang="en-US" sz="1600" b="1" dirty="0" err="1">
                <a:solidFill>
                  <a:srgbClr val="808080"/>
                </a:solidFill>
                <a:latin typeface="Consolas" panose="020B0609020204030204" pitchFamily="49" charset="0"/>
              </a:rPr>
              <a:t>argc</a:t>
            </a:r>
            <a:r>
              <a:rPr lang="en-US" sz="1600" b="1" dirty="0">
                <a:solidFill>
                  <a:srgbClr val="000000"/>
                </a:solidFill>
                <a:latin typeface="Consolas" panose="020B0609020204030204" pitchFamily="49" charset="0"/>
              </a:rPr>
              <a:t> &lt; 2) </a:t>
            </a:r>
            <a:r>
              <a:rPr lang="en-US" sz="1600" b="1" dirty="0">
                <a:solidFill>
                  <a:srgbClr val="0000FF"/>
                </a:solidFill>
                <a:latin typeface="Consolas" panose="020B0609020204030204" pitchFamily="49" charset="0"/>
              </a:rPr>
              <a:t>return</a:t>
            </a:r>
            <a:r>
              <a:rPr lang="en-US" sz="1600" b="1" dirty="0">
                <a:solidFill>
                  <a:srgbClr val="000000"/>
                </a:solidFill>
                <a:latin typeface="Consolas" panose="020B0609020204030204" pitchFamily="49" charset="0"/>
              </a:rPr>
              <a:t> 3;</a:t>
            </a:r>
          </a:p>
          <a:p>
            <a:r>
              <a:rPr lang="en-US" sz="1600" b="1" dirty="0">
                <a:solidFill>
                  <a:srgbClr val="2B91AF"/>
                </a:solidFill>
                <a:latin typeface="Consolas" panose="020B0609020204030204" pitchFamily="49" charset="0"/>
              </a:rPr>
              <a:t>   ifstream</a:t>
            </a:r>
            <a:r>
              <a:rPr lang="en-US" sz="1600" b="1" dirty="0">
                <a:solidFill>
                  <a:srgbClr val="000000"/>
                </a:solidFill>
                <a:latin typeface="Consolas" panose="020B0609020204030204" pitchFamily="49" charset="0"/>
              </a:rPr>
              <a:t> in(</a:t>
            </a:r>
            <a:r>
              <a:rPr lang="en-US" sz="1600" b="1" dirty="0">
                <a:solidFill>
                  <a:srgbClr val="808080"/>
                </a:solidFill>
                <a:latin typeface="Consolas" panose="020B0609020204030204" pitchFamily="49" charset="0"/>
              </a:rPr>
              <a:t>argv</a:t>
            </a:r>
            <a:r>
              <a:rPr lang="en-US" sz="1600" b="1" dirty="0">
                <a:solidFill>
                  <a:srgbClr val="000000"/>
                </a:solidFill>
                <a:latin typeface="Consolas" panose="020B0609020204030204" pitchFamily="49" charset="0"/>
              </a:rPr>
              <a:t>[1]);</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t>
            </a:r>
            <a:r>
              <a:rPr lang="en-US" sz="1600" b="1" dirty="0">
                <a:solidFill>
                  <a:srgbClr val="008080"/>
                </a:solidFill>
                <a:latin typeface="Consolas" panose="020B0609020204030204" pitchFamily="49" charset="0"/>
              </a:rPr>
              <a:t>!</a:t>
            </a:r>
            <a:r>
              <a:rPr lang="en-US" sz="1600" b="1" dirty="0">
                <a:solidFill>
                  <a:srgbClr val="000000"/>
                </a:solidFill>
                <a:latin typeface="Consolas" panose="020B0609020204030204" pitchFamily="49" charset="0"/>
              </a:rPr>
              <a:t>in) </a:t>
            </a:r>
            <a:r>
              <a:rPr lang="en-US" sz="1600" b="1" dirty="0">
                <a:solidFill>
                  <a:srgbClr val="0000FF"/>
                </a:solidFill>
                <a:latin typeface="Consolas" panose="020B0609020204030204" pitchFamily="49" charset="0"/>
              </a:rPr>
              <a:t>return</a:t>
            </a:r>
            <a:r>
              <a:rPr lang="en-US" sz="1600" b="1" dirty="0">
                <a:solidFill>
                  <a:srgbClr val="000000"/>
                </a:solidFill>
                <a:latin typeface="Consolas" panose="020B0609020204030204" pitchFamily="49" charset="0"/>
              </a:rPr>
              <a:t> 1;</a:t>
            </a:r>
          </a:p>
          <a:p>
            <a:r>
              <a:rPr lang="en-US" sz="1600" b="1" dirty="0">
                <a:solidFill>
                  <a:srgbClr val="2B91AF"/>
                </a:solidFill>
                <a:latin typeface="Consolas" panose="020B0609020204030204" pitchFamily="49" charset="0"/>
              </a:rPr>
              <a:t>   ostream</a:t>
            </a:r>
            <a:r>
              <a:rPr lang="en-US" sz="1600" b="1" dirty="0">
                <a:solidFill>
                  <a:srgbClr val="000000"/>
                </a:solidFill>
                <a:latin typeface="Consolas" panose="020B0609020204030204" pitchFamily="49" charset="0"/>
              </a:rPr>
              <a:t>&amp; out = (</a:t>
            </a:r>
            <a:r>
              <a:rPr lang="en-US" sz="1600" b="1" dirty="0">
                <a:solidFill>
                  <a:srgbClr val="808080"/>
                </a:solidFill>
                <a:latin typeface="Consolas" panose="020B0609020204030204" pitchFamily="49" charset="0"/>
              </a:rPr>
              <a:t>argc</a:t>
            </a:r>
            <a:r>
              <a:rPr lang="en-US" sz="1600" b="1" dirty="0">
                <a:solidFill>
                  <a:srgbClr val="000000"/>
                </a:solidFill>
                <a:latin typeface="Consolas" panose="020B0609020204030204" pitchFamily="49" charset="0"/>
              </a:rPr>
              <a:t> &gt; 2) ? *(</a:t>
            </a:r>
            <a:r>
              <a:rPr lang="en-US" sz="1600" b="1" dirty="0">
                <a:solidFill>
                  <a:srgbClr val="0000FF"/>
                </a:solidFill>
                <a:latin typeface="Consolas" panose="020B0609020204030204" pitchFamily="49" charset="0"/>
              </a:rPr>
              <a:t>new</a:t>
            </a:r>
            <a:r>
              <a:rPr lang="en-US" sz="1600" b="1" dirty="0">
                <a:solidFill>
                  <a:srgbClr val="000000"/>
                </a:solidFill>
                <a:latin typeface="Consolas" panose="020B0609020204030204" pitchFamily="49" charset="0"/>
              </a:rPr>
              <a:t> </a:t>
            </a:r>
            <a:r>
              <a:rPr lang="en-US" sz="1600" b="1" dirty="0">
                <a:solidFill>
                  <a:srgbClr val="2B91AF"/>
                </a:solidFill>
                <a:latin typeface="Consolas" panose="020B0609020204030204" pitchFamily="49" charset="0"/>
              </a:rPr>
              <a:t>ofstream</a:t>
            </a:r>
            <a:r>
              <a:rPr lang="en-US" sz="1600" b="1" dirty="0">
                <a:solidFill>
                  <a:srgbClr val="000000"/>
                </a:solidFill>
                <a:latin typeface="Consolas" panose="020B0609020204030204" pitchFamily="49" charset="0"/>
              </a:rPr>
              <a:t>(</a:t>
            </a:r>
            <a:r>
              <a:rPr lang="en-US" sz="1600" b="1" dirty="0">
                <a:solidFill>
                  <a:srgbClr val="808080"/>
                </a:solidFill>
                <a:latin typeface="Consolas" panose="020B0609020204030204" pitchFamily="49" charset="0"/>
              </a:rPr>
              <a:t>argv</a:t>
            </a:r>
            <a:r>
              <a:rPr lang="en-US" sz="1600" b="1" dirty="0">
                <a:solidFill>
                  <a:srgbClr val="000000"/>
                </a:solidFill>
                <a:latin typeface="Consolas" panose="020B0609020204030204" pitchFamily="49" charset="0"/>
              </a:rPr>
              <a:t>[2])) : cout;</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t>
            </a:r>
            <a:r>
              <a:rPr lang="en-US" sz="1600" b="1" dirty="0">
                <a:solidFill>
                  <a:srgbClr val="008080"/>
                </a:solidFill>
                <a:latin typeface="Consolas" panose="020B0609020204030204" pitchFamily="49" charset="0"/>
              </a:rPr>
              <a:t>!</a:t>
            </a:r>
            <a:r>
              <a:rPr lang="en-US" sz="1600" b="1" dirty="0">
                <a:solidFill>
                  <a:srgbClr val="000000"/>
                </a:solidFill>
                <a:latin typeface="Consolas" panose="020B0609020204030204" pitchFamily="49" charset="0"/>
              </a:rPr>
              <a:t>out) </a:t>
            </a:r>
            <a:r>
              <a:rPr lang="en-US" sz="1600" b="1" dirty="0">
                <a:solidFill>
                  <a:srgbClr val="0000FF"/>
                </a:solidFill>
                <a:latin typeface="Consolas" panose="020B0609020204030204" pitchFamily="49" charset="0"/>
              </a:rPr>
              <a:t>return</a:t>
            </a:r>
            <a:r>
              <a:rPr lang="en-US" sz="1600" b="1" dirty="0">
                <a:solidFill>
                  <a:srgbClr val="000000"/>
                </a:solidFill>
                <a:latin typeface="Consolas" panose="020B0609020204030204" pitchFamily="49" charset="0"/>
              </a:rPr>
              <a:t> 2;</a:t>
            </a:r>
          </a:p>
          <a:p>
            <a:endParaRPr lang="en-US" sz="1600" b="1" dirty="0">
              <a:solidFill>
                <a:srgbClr val="000000"/>
              </a:solidFill>
              <a:latin typeface="Consolas" panose="020B0609020204030204" pitchFamily="49" charset="0"/>
            </a:endParaRPr>
          </a:p>
          <a:p>
            <a:r>
              <a:rPr lang="en-US" sz="1600" b="1" dirty="0">
                <a:solidFill>
                  <a:srgbClr val="2B91AF"/>
                </a:solidFill>
                <a:latin typeface="Consolas" panose="020B0609020204030204" pitchFamily="49" charset="0"/>
              </a:rPr>
              <a:t>   string</a:t>
            </a:r>
            <a:r>
              <a:rPr lang="en-US" sz="1600" b="1" dirty="0">
                <a:solidFill>
                  <a:srgbClr val="000000"/>
                </a:solidFill>
                <a:latin typeface="Consolas" panose="020B0609020204030204" pitchFamily="49" charset="0"/>
              </a:rPr>
              <a:t> line;</a:t>
            </a:r>
          </a:p>
          <a:p>
            <a:r>
              <a:rPr lang="en-US" sz="1600" b="1" dirty="0">
                <a:solidFill>
                  <a:srgbClr val="0000FF"/>
                </a:solidFill>
                <a:latin typeface="Consolas" panose="020B0609020204030204" pitchFamily="49" charset="0"/>
              </a:rPr>
              <a:t>   while</a:t>
            </a:r>
            <a:r>
              <a:rPr lang="en-US" sz="1600" b="1" dirty="0">
                <a:solidFill>
                  <a:srgbClr val="000000"/>
                </a:solidFill>
                <a:latin typeface="Consolas" panose="020B0609020204030204" pitchFamily="49" charset="0"/>
              </a:rPr>
              <a:t> (in </a:t>
            </a:r>
            <a:r>
              <a:rPr lang="en-US" sz="1600" b="1" dirty="0">
                <a:solidFill>
                  <a:srgbClr val="008080"/>
                </a:solidFill>
                <a:latin typeface="Consolas" panose="020B0609020204030204" pitchFamily="49" charset="0"/>
              </a:rPr>
              <a:t>&gt;&gt;</a:t>
            </a:r>
            <a:r>
              <a:rPr lang="en-US" sz="1600" b="1" dirty="0">
                <a:solidFill>
                  <a:srgbClr val="000000"/>
                </a:solidFill>
                <a:latin typeface="Consolas" panose="020B0609020204030204" pitchFamily="49" charset="0"/>
              </a:rPr>
              <a:t> line)</a:t>
            </a:r>
          </a:p>
          <a:p>
            <a:r>
              <a:rPr lang="en-US" sz="1600" b="1" dirty="0">
                <a:solidFill>
                  <a:srgbClr val="000000"/>
                </a:solidFill>
                <a:latin typeface="Consolas" panose="020B0609020204030204" pitchFamily="49" charset="0"/>
              </a:rPr>
              <a:t>   {</a:t>
            </a:r>
          </a:p>
          <a:p>
            <a:r>
              <a:rPr lang="en-US" sz="1600" b="1" dirty="0">
                <a:solidFill>
                  <a:srgbClr val="000000"/>
                </a:solidFill>
                <a:latin typeface="Consolas" panose="020B0609020204030204" pitchFamily="49" charset="0"/>
              </a:rPr>
              <a:t>      out </a:t>
            </a:r>
            <a:r>
              <a:rPr lang="en-US" sz="1600" b="1" dirty="0">
                <a:solidFill>
                  <a:srgbClr val="008080"/>
                </a:solidFill>
                <a:latin typeface="Consolas" panose="020B0609020204030204" pitchFamily="49" charset="0"/>
              </a:rPr>
              <a:t>&lt;&lt;</a:t>
            </a:r>
            <a:r>
              <a:rPr lang="en-US" sz="1600" b="1" dirty="0">
                <a:solidFill>
                  <a:srgbClr val="000000"/>
                </a:solidFill>
                <a:latin typeface="Consolas" panose="020B0609020204030204" pitchFamily="49" charset="0"/>
              </a:rPr>
              <a:t> line </a:t>
            </a:r>
            <a:r>
              <a:rPr lang="en-US" sz="1600" b="1" dirty="0">
                <a:solidFill>
                  <a:srgbClr val="008080"/>
                </a:solidFill>
                <a:latin typeface="Consolas" panose="020B0609020204030204" pitchFamily="49" charset="0"/>
              </a:rPr>
              <a:t>&lt;&lt;</a:t>
            </a:r>
            <a:r>
              <a:rPr lang="en-US" sz="1600" b="1" dirty="0">
                <a:solidFill>
                  <a:srgbClr val="000000"/>
                </a:solidFill>
                <a:latin typeface="Consolas" panose="020B0609020204030204" pitchFamily="49" charset="0"/>
              </a:rPr>
              <a:t> endl;</a:t>
            </a:r>
          </a:p>
          <a:p>
            <a:r>
              <a:rPr lang="en-US" sz="1600" b="1" dirty="0">
                <a:solidFill>
                  <a:srgbClr val="000000"/>
                </a:solidFill>
                <a:latin typeface="Consolas" panose="020B0609020204030204" pitchFamily="49" charset="0"/>
              </a:rPr>
              <a:t>   }</a:t>
            </a:r>
          </a:p>
          <a:p>
            <a:r>
              <a:rPr lang="en-US" sz="1600" b="1" dirty="0">
                <a:solidFill>
                  <a:srgbClr val="0000FF"/>
                </a:solidFill>
                <a:latin typeface="Consolas" panose="020B0609020204030204" pitchFamily="49" charset="0"/>
              </a:rPr>
              <a:t>   if</a:t>
            </a:r>
            <a:r>
              <a:rPr lang="en-US" sz="1600" b="1" dirty="0">
                <a:solidFill>
                  <a:srgbClr val="000000"/>
                </a:solidFill>
                <a:latin typeface="Consolas" panose="020B0609020204030204" pitchFamily="49" charset="0"/>
              </a:rPr>
              <a:t> (&amp;out != &amp;cout) </a:t>
            </a:r>
            <a:r>
              <a:rPr lang="en-US" sz="1600" b="1" dirty="0">
                <a:solidFill>
                  <a:srgbClr val="0000FF"/>
                </a:solidFill>
                <a:latin typeface="Consolas" panose="020B0609020204030204" pitchFamily="49" charset="0"/>
              </a:rPr>
              <a:t>delete</a:t>
            </a:r>
            <a:r>
              <a:rPr lang="en-US" sz="1600" b="1" dirty="0">
                <a:solidFill>
                  <a:srgbClr val="000000"/>
                </a:solidFill>
                <a:latin typeface="Consolas" panose="020B0609020204030204" pitchFamily="49" charset="0"/>
              </a:rPr>
              <a:t>(&amp;out);</a:t>
            </a:r>
          </a:p>
          <a:p>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in.close</a:t>
            </a:r>
            <a:r>
              <a:rPr lang="en-US" sz="1600" b="1" dirty="0">
                <a:solidFill>
                  <a:srgbClr val="000000"/>
                </a:solidFill>
                <a:latin typeface="Consolas" panose="020B0609020204030204" pitchFamily="49" charset="0"/>
              </a:rPr>
              <a:t>();</a:t>
            </a:r>
          </a:p>
          <a:p>
            <a:r>
              <a:rPr lang="en-US" sz="1600" b="1" dirty="0">
                <a:solidFill>
                  <a:srgbClr val="0000FF"/>
                </a:solidFill>
                <a:latin typeface="Consolas" panose="020B0609020204030204" pitchFamily="49" charset="0"/>
              </a:rPr>
              <a:t>   return</a:t>
            </a:r>
            <a:r>
              <a:rPr lang="en-US" sz="1600" b="1" dirty="0">
                <a:solidFill>
                  <a:srgbClr val="000000"/>
                </a:solidFill>
                <a:latin typeface="Consolas" panose="020B0609020204030204" pitchFamily="49" charset="0"/>
              </a:rPr>
              <a:t> 0;</a:t>
            </a:r>
          </a:p>
          <a:p>
            <a:r>
              <a:rPr lang="en-US" sz="1600" b="1" dirty="0">
                <a:solidFill>
                  <a:srgbClr val="000000"/>
                </a:solidFill>
                <a:latin typeface="Consolas" panose="020B0609020204030204" pitchFamily="49" charset="0"/>
              </a:rPr>
              <a:t>}</a:t>
            </a:r>
          </a:p>
        </p:txBody>
      </p:sp>
      <p:grpSp>
        <p:nvGrpSpPr>
          <p:cNvPr id="12" name="Group 11"/>
          <p:cNvGrpSpPr/>
          <p:nvPr/>
        </p:nvGrpSpPr>
        <p:grpSpPr>
          <a:xfrm>
            <a:off x="6173508" y="1588904"/>
            <a:ext cx="1231833" cy="913656"/>
            <a:chOff x="5908576" y="1980951"/>
            <a:chExt cx="1162291" cy="913656"/>
          </a:xfrm>
        </p:grpSpPr>
        <p:grpSp>
          <p:nvGrpSpPr>
            <p:cNvPr id="13" name="Group 12"/>
            <p:cNvGrpSpPr/>
            <p:nvPr/>
          </p:nvGrpSpPr>
          <p:grpSpPr>
            <a:xfrm>
              <a:off x="6553200" y="1980951"/>
              <a:ext cx="517667" cy="913656"/>
              <a:chOff x="6477000" y="4495800"/>
              <a:chExt cx="517667" cy="913656"/>
            </a:xfrm>
          </p:grpSpPr>
          <p:sp>
            <p:nvSpPr>
              <p:cNvPr id="15" name="Rectangle 14"/>
              <p:cNvSpPr/>
              <p:nvPr/>
            </p:nvSpPr>
            <p:spPr>
              <a:xfrm>
                <a:off x="6477000" y="4495800"/>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77000" y="4724152"/>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77000" y="4952504"/>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477000" y="5180856"/>
                <a:ext cx="517667" cy="228600"/>
              </a:xfrm>
              <a:prstGeom prst="rect">
                <a:avLst/>
              </a:prstGeom>
              <a:solidFill>
                <a:schemeClr val="bg1"/>
              </a:solidFill>
              <a:ln w="254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a:endCxn id="15" idx="1"/>
            </p:cNvCxnSpPr>
            <p:nvPr/>
          </p:nvCxnSpPr>
          <p:spPr>
            <a:xfrm flipV="1">
              <a:off x="5908576" y="2095251"/>
              <a:ext cx="644624" cy="343622"/>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7061853" y="2298175"/>
            <a:ext cx="126638" cy="184666"/>
          </a:xfrm>
          <a:prstGeom prst="rect">
            <a:avLst/>
          </a:prstGeom>
        </p:spPr>
        <p:txBody>
          <a:bodyPr wrap="none" lIns="0" tIns="0" rIns="0" bIns="0">
            <a:spAutoFit/>
          </a:bodyPr>
          <a:lstStyle/>
          <a:p>
            <a:r>
              <a:rPr lang="en-US" sz="1200" b="1" dirty="0">
                <a:latin typeface="Courier New" panose="02070309020205020404" pitchFamily="49" charset="0"/>
                <a:cs typeface="Courier New" panose="02070309020205020404" pitchFamily="49" charset="0"/>
                <a:sym typeface="Symbol"/>
              </a:rPr>
              <a:t></a:t>
            </a:r>
            <a:endParaRPr lang="en-US" sz="1200" b="1" dirty="0">
              <a:latin typeface="Courier New" panose="02070309020205020404" pitchFamily="49" charset="0"/>
              <a:cs typeface="Courier New" panose="02070309020205020404" pitchFamily="49" charset="0"/>
            </a:endParaRPr>
          </a:p>
        </p:txBody>
      </p:sp>
      <p:sp>
        <p:nvSpPr>
          <p:cNvPr id="36" name="TextBox 35"/>
          <p:cNvSpPr txBox="1"/>
          <p:nvPr/>
        </p:nvSpPr>
        <p:spPr>
          <a:xfrm>
            <a:off x="5977557" y="1588904"/>
            <a:ext cx="398435" cy="153888"/>
          </a:xfrm>
          <a:prstGeom prst="rect">
            <a:avLst/>
          </a:prstGeom>
          <a:noFill/>
        </p:spPr>
        <p:txBody>
          <a:bodyPr wrap="square" lIns="0" tIns="0" rIns="0" bIns="0" rtlCol="0">
            <a:spAutoFit/>
          </a:bodyPr>
          <a:lstStyle/>
          <a:p>
            <a:pPr algn="ctr"/>
            <a:r>
              <a:rPr lang="en-US" sz="1000" b="1" dirty="0">
                <a:latin typeface="+mj-lt"/>
                <a:cs typeface="Courier New" panose="02070309020205020404" pitchFamily="49" charset="0"/>
                <a:sym typeface="Symbol"/>
              </a:rPr>
              <a:t>3</a:t>
            </a:r>
            <a:endParaRPr lang="en-US" sz="1000" b="1" dirty="0">
              <a:latin typeface="+mj-lt"/>
              <a:cs typeface="Courier New" panose="02070309020205020404" pitchFamily="49" charset="0"/>
            </a:endParaRPr>
          </a:p>
        </p:txBody>
      </p:sp>
      <p:sp>
        <p:nvSpPr>
          <p:cNvPr id="37" name="Oval 36"/>
          <p:cNvSpPr/>
          <p:nvPr/>
        </p:nvSpPr>
        <p:spPr>
          <a:xfrm>
            <a:off x="8522234" y="4909082"/>
            <a:ext cx="1247289" cy="3808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7131452" y="1700761"/>
            <a:ext cx="788928" cy="0"/>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4" name="Table 43"/>
          <p:cNvGraphicFramePr>
            <a:graphicFrameLocks noGrp="1"/>
          </p:cNvGraphicFramePr>
          <p:nvPr/>
        </p:nvGraphicFramePr>
        <p:xfrm>
          <a:off x="7924860" y="1548278"/>
          <a:ext cx="2499360" cy="2794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tblGrid>
              <a:tr h="279400">
                <a:tc>
                  <a:txBody>
                    <a:bodyPr/>
                    <a:lstStyle/>
                    <a:p>
                      <a:pPr algn="ctr"/>
                      <a:r>
                        <a:rPr lang="en-US" sz="1200" dirty="0">
                          <a:solidFill>
                            <a:schemeClr val="tx1"/>
                          </a:solidFill>
                          <a:latin typeface="Consolas" panose="020B0609020204030204" pitchFamily="49" charset="0"/>
                        </a:rPr>
                        <a:t>p</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g</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r</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m</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tx1"/>
                          </a:solidFill>
                          <a:latin typeface="+mn-lt"/>
                          <a:ea typeface="+mn-ea"/>
                          <a:cs typeface="Courier New" panose="02070309020205020404" pitchFamily="49" charset="0"/>
                          <a:sym typeface="Symbol"/>
                        </a:rPr>
                        <a:t></a:t>
                      </a:r>
                      <a:endParaRPr kumimoji="0" lang="en-US" sz="1200" b="1" kern="1200" dirty="0">
                        <a:solidFill>
                          <a:schemeClr val="tx1"/>
                        </a:solidFill>
                        <a:latin typeface="+mn-lt"/>
                        <a:ea typeface="+mn-ea"/>
                        <a:cs typeface="Courier New" panose="02070309020205020404"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cxnSp>
        <p:nvCxnSpPr>
          <p:cNvPr id="45" name="Straight Arrow Connector 44"/>
          <p:cNvCxnSpPr/>
          <p:nvPr/>
        </p:nvCxnSpPr>
        <p:spPr>
          <a:xfrm>
            <a:off x="7131452" y="1927517"/>
            <a:ext cx="784448" cy="152483"/>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6" name="Table 45"/>
          <p:cNvGraphicFramePr>
            <a:graphicFrameLocks noGrp="1"/>
          </p:cNvGraphicFramePr>
          <p:nvPr/>
        </p:nvGraphicFramePr>
        <p:xfrm>
          <a:off x="7920380" y="1927516"/>
          <a:ext cx="1457960" cy="2794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tblGrid>
              <a:tr h="279400">
                <a:tc>
                  <a:txBody>
                    <a:bodyPr/>
                    <a:lstStyle/>
                    <a:p>
                      <a:pPr algn="ctr"/>
                      <a:r>
                        <a:rPr lang="en-US" sz="1200" dirty="0">
                          <a:solidFill>
                            <a:schemeClr val="tx1"/>
                          </a:solidFill>
                          <a:latin typeface="Consolas" panose="020B0609020204030204" pitchFamily="49" charset="0"/>
                        </a:rPr>
                        <a:t>i</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tx1"/>
                          </a:solidFill>
                          <a:latin typeface="+mn-lt"/>
                          <a:ea typeface="+mn-ea"/>
                          <a:cs typeface="Courier New" panose="02070309020205020404" pitchFamily="49" charset="0"/>
                          <a:sym typeface="Symbol"/>
                        </a:rPr>
                        <a:t></a:t>
                      </a:r>
                      <a:endParaRPr kumimoji="0" lang="en-US" sz="1200" b="1" kern="1200" dirty="0">
                        <a:solidFill>
                          <a:schemeClr val="tx1"/>
                        </a:solidFill>
                        <a:latin typeface="+mn-lt"/>
                        <a:ea typeface="+mn-ea"/>
                        <a:cs typeface="Courier New" panose="02070309020205020404"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cxnSp>
        <p:nvCxnSpPr>
          <p:cNvPr id="47" name="Straight Arrow Connector 46"/>
          <p:cNvCxnSpPr/>
          <p:nvPr/>
        </p:nvCxnSpPr>
        <p:spPr>
          <a:xfrm>
            <a:off x="7131452" y="2156774"/>
            <a:ext cx="789770" cy="315246"/>
          </a:xfrm>
          <a:prstGeom prst="straightConnector1">
            <a:avLst/>
          </a:prstGeom>
          <a:ln w="44450">
            <a:solidFill>
              <a:srgbClr val="FF0000"/>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48" name="Table 47"/>
          <p:cNvGraphicFramePr>
            <a:graphicFrameLocks noGrp="1"/>
          </p:cNvGraphicFramePr>
          <p:nvPr/>
        </p:nvGraphicFramePr>
        <p:xfrm>
          <a:off x="7925702" y="2319537"/>
          <a:ext cx="1666240" cy="27940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279400">
                <a:tc>
                  <a:txBody>
                    <a:bodyPr/>
                    <a:lstStyle/>
                    <a:p>
                      <a:pPr algn="ctr"/>
                      <a:r>
                        <a:rPr lang="en-US" sz="1200" dirty="0">
                          <a:solidFill>
                            <a:schemeClr val="tx1"/>
                          </a:solidFill>
                          <a:latin typeface="Consolas" panose="020B0609020204030204" pitchFamily="49" charset="0"/>
                        </a:rPr>
                        <a:t>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u</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x</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chemeClr val="tx1"/>
                          </a:solidFill>
                          <a:latin typeface="Consolas" panose="020B0609020204030204" pitchFamily="49" charset="0"/>
                        </a:rPr>
                        <a:t>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tx1"/>
                          </a:solidFill>
                          <a:latin typeface="+mn-lt"/>
                          <a:ea typeface="+mn-ea"/>
                          <a:cs typeface="Courier New" panose="02070309020205020404" pitchFamily="49" charset="0"/>
                          <a:sym typeface="Symbol"/>
                        </a:rPr>
                        <a:t></a:t>
                      </a:r>
                      <a:endParaRPr kumimoji="0" lang="en-US" sz="1200" b="1" kern="1200" dirty="0">
                        <a:solidFill>
                          <a:schemeClr val="tx1"/>
                        </a:solidFill>
                        <a:latin typeface="+mn-lt"/>
                        <a:ea typeface="+mn-ea"/>
                        <a:cs typeface="Courier New" panose="02070309020205020404"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31" name="TextBox 30">
            <a:extLst>
              <a:ext uri="{FF2B5EF4-FFF2-40B4-BE49-F238E27FC236}">
                <a16:creationId xmlns:a16="http://schemas.microsoft.com/office/drawing/2014/main" id="{31739688-82D8-4EA6-89AB-8BCBE608A0AD}"/>
              </a:ext>
            </a:extLst>
          </p:cNvPr>
          <p:cNvSpPr txBox="1"/>
          <p:nvPr/>
        </p:nvSpPr>
        <p:spPr>
          <a:xfrm>
            <a:off x="4876799" y="5889636"/>
            <a:ext cx="4997421" cy="369332"/>
          </a:xfrm>
          <a:prstGeom prst="rect">
            <a:avLst/>
          </a:prstGeom>
          <a:noFill/>
        </p:spPr>
        <p:txBody>
          <a:bodyPr wrap="square">
            <a:spAutoFit/>
          </a:bodyPr>
          <a:lstStyle/>
          <a:p>
            <a:r>
              <a:rPr lang="en-US" b="1" dirty="0">
                <a:latin typeface="Consolas" panose="020B0609020204030204" pitchFamily="49" charset="0"/>
                <a:cs typeface="Consolas" panose="020B0609020204030204" pitchFamily="49" charset="0"/>
              </a:rPr>
              <a:t>&gt;&gt;program.exe in.txt out.txt</a:t>
            </a:r>
          </a:p>
        </p:txBody>
      </p:sp>
      <p:sp>
        <p:nvSpPr>
          <p:cNvPr id="20" name="TextBox 19">
            <a:extLst>
              <a:ext uri="{FF2B5EF4-FFF2-40B4-BE49-F238E27FC236}">
                <a16:creationId xmlns:a16="http://schemas.microsoft.com/office/drawing/2014/main" id="{580CCF49-5663-4F3F-8AD9-7CFDEE9132C9}"/>
              </a:ext>
            </a:extLst>
          </p:cNvPr>
          <p:cNvSpPr txBox="1"/>
          <p:nvPr/>
        </p:nvSpPr>
        <p:spPr>
          <a:xfrm>
            <a:off x="5251116" y="6196662"/>
            <a:ext cx="959251" cy="276999"/>
          </a:xfrm>
          <a:prstGeom prst="rect">
            <a:avLst/>
          </a:prstGeom>
          <a:noFill/>
        </p:spPr>
        <p:txBody>
          <a:bodyPr wrap="square" rtlCol="0">
            <a:spAutoFit/>
          </a:bodyPr>
          <a:lstStyle/>
          <a:p>
            <a:r>
              <a:rPr lang="en-US" sz="1200" b="1" dirty="0">
                <a:solidFill>
                  <a:srgbClr val="FF0000"/>
                </a:solidFill>
                <a:latin typeface="Consolas" panose="020B0609020204030204" pitchFamily="49" charset="0"/>
              </a:rPr>
              <a:t>argv[0]</a:t>
            </a:r>
          </a:p>
        </p:txBody>
      </p:sp>
      <p:sp>
        <p:nvSpPr>
          <p:cNvPr id="21" name="TextBox 20">
            <a:extLst>
              <a:ext uri="{FF2B5EF4-FFF2-40B4-BE49-F238E27FC236}">
                <a16:creationId xmlns:a16="http://schemas.microsoft.com/office/drawing/2014/main" id="{4C9DDE39-ABAF-410F-A9FA-4859AF91D700}"/>
              </a:ext>
            </a:extLst>
          </p:cNvPr>
          <p:cNvSpPr txBox="1"/>
          <p:nvPr/>
        </p:nvSpPr>
        <p:spPr>
          <a:xfrm>
            <a:off x="6708865" y="6196662"/>
            <a:ext cx="959251" cy="276999"/>
          </a:xfrm>
          <a:prstGeom prst="rect">
            <a:avLst/>
          </a:prstGeom>
          <a:noFill/>
        </p:spPr>
        <p:txBody>
          <a:bodyPr wrap="square" rtlCol="0">
            <a:spAutoFit/>
          </a:bodyPr>
          <a:lstStyle/>
          <a:p>
            <a:r>
              <a:rPr lang="en-US" sz="1200" b="1" dirty="0">
                <a:solidFill>
                  <a:srgbClr val="FF0000"/>
                </a:solidFill>
                <a:latin typeface="Consolas" panose="020B0609020204030204" pitchFamily="49" charset="0"/>
              </a:rPr>
              <a:t>argv[1]</a:t>
            </a:r>
          </a:p>
        </p:txBody>
      </p:sp>
      <p:sp>
        <p:nvSpPr>
          <p:cNvPr id="22" name="TextBox 21">
            <a:extLst>
              <a:ext uri="{FF2B5EF4-FFF2-40B4-BE49-F238E27FC236}">
                <a16:creationId xmlns:a16="http://schemas.microsoft.com/office/drawing/2014/main" id="{F55DCF0E-BF3D-407D-A6DB-0992E00420DC}"/>
              </a:ext>
            </a:extLst>
          </p:cNvPr>
          <p:cNvSpPr txBox="1"/>
          <p:nvPr/>
        </p:nvSpPr>
        <p:spPr>
          <a:xfrm>
            <a:off x="7667901" y="6196662"/>
            <a:ext cx="959251" cy="276999"/>
          </a:xfrm>
          <a:prstGeom prst="rect">
            <a:avLst/>
          </a:prstGeom>
          <a:noFill/>
        </p:spPr>
        <p:txBody>
          <a:bodyPr wrap="square" rtlCol="0">
            <a:spAutoFit/>
          </a:bodyPr>
          <a:lstStyle/>
          <a:p>
            <a:r>
              <a:rPr lang="en-US" sz="1200" b="1" dirty="0">
                <a:solidFill>
                  <a:srgbClr val="FF0000"/>
                </a:solidFill>
                <a:latin typeface="Consolas" panose="020B0609020204030204" pitchFamily="49" charset="0"/>
              </a:rPr>
              <a:t>argv[2]</a:t>
            </a:r>
          </a:p>
        </p:txBody>
      </p:sp>
      <p:sp>
        <p:nvSpPr>
          <p:cNvPr id="38" name="Rounded Rectangular Callout 6">
            <a:extLst>
              <a:ext uri="{FF2B5EF4-FFF2-40B4-BE49-F238E27FC236}">
                <a16:creationId xmlns:a16="http://schemas.microsoft.com/office/drawing/2014/main" id="{8577F478-9642-4C76-A3D9-D06D09603846}"/>
              </a:ext>
            </a:extLst>
          </p:cNvPr>
          <p:cNvSpPr/>
          <p:nvPr/>
        </p:nvSpPr>
        <p:spPr>
          <a:xfrm>
            <a:off x="4596809" y="2869283"/>
            <a:ext cx="2940699" cy="532800"/>
          </a:xfrm>
          <a:prstGeom prst="wedgeRoundRectCallout">
            <a:avLst>
              <a:gd name="adj1" fmla="val -90215"/>
              <a:gd name="adj2" fmla="val 58499"/>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Open </a:t>
            </a:r>
            <a:r>
              <a:rPr lang="en-US" b="1" dirty="0" err="1">
                <a:solidFill>
                  <a:schemeClr val="tx1"/>
                </a:solidFill>
              </a:rPr>
              <a:t>argv</a:t>
            </a:r>
            <a:r>
              <a:rPr lang="en-US" b="1" dirty="0">
                <a:solidFill>
                  <a:schemeClr val="tx1"/>
                </a:solidFill>
              </a:rPr>
              <a:t>[1] for input.</a:t>
            </a:r>
          </a:p>
        </p:txBody>
      </p:sp>
      <p:sp>
        <p:nvSpPr>
          <p:cNvPr id="35" name="Rounded Rectangular Callout 6">
            <a:extLst>
              <a:ext uri="{FF2B5EF4-FFF2-40B4-BE49-F238E27FC236}">
                <a16:creationId xmlns:a16="http://schemas.microsoft.com/office/drawing/2014/main" id="{AAAB256A-A970-4E4B-BF13-51DB44FBBD22}"/>
              </a:ext>
            </a:extLst>
          </p:cNvPr>
          <p:cNvSpPr/>
          <p:nvPr/>
        </p:nvSpPr>
        <p:spPr>
          <a:xfrm>
            <a:off x="6375992" y="2863119"/>
            <a:ext cx="4188198" cy="702988"/>
          </a:xfrm>
          <a:prstGeom prst="wedgeRoundRectCallout">
            <a:avLst>
              <a:gd name="adj1" fmla="val -42466"/>
              <a:gd name="adj2" fmla="val 80828"/>
              <a:gd name="adj3" fmla="val 16667"/>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Open </a:t>
            </a:r>
            <a:r>
              <a:rPr lang="en-US" b="1" dirty="0" err="1">
                <a:solidFill>
                  <a:schemeClr val="tx1"/>
                </a:solidFill>
              </a:rPr>
              <a:t>argv</a:t>
            </a:r>
            <a:r>
              <a:rPr lang="en-US" b="1" dirty="0">
                <a:solidFill>
                  <a:schemeClr val="tx1"/>
                </a:solidFill>
              </a:rPr>
              <a:t>[2] for output if </a:t>
            </a:r>
            <a:r>
              <a:rPr lang="en-US" b="1" dirty="0" err="1">
                <a:solidFill>
                  <a:schemeClr val="tx1"/>
                </a:solidFill>
              </a:rPr>
              <a:t>argc</a:t>
            </a:r>
            <a:r>
              <a:rPr lang="en-US" b="1" dirty="0">
                <a:solidFill>
                  <a:schemeClr val="tx1"/>
                </a:solidFill>
              </a:rPr>
              <a:t> &gt; 2,</a:t>
            </a:r>
          </a:p>
          <a:p>
            <a:pPr algn="ctr"/>
            <a:r>
              <a:rPr lang="en-US" b="1" dirty="0">
                <a:solidFill>
                  <a:schemeClr val="tx1"/>
                </a:solidFill>
              </a:rPr>
              <a:t>else use cout for output.</a:t>
            </a:r>
          </a:p>
        </p:txBody>
      </p:sp>
    </p:spTree>
    <p:extLst>
      <p:ext uri="{BB962C8B-B14F-4D97-AF65-F5344CB8AC3E}">
        <p14:creationId xmlns:p14="http://schemas.microsoft.com/office/powerpoint/2010/main" val="28415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8"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par>
                                <p:cTn id="71" presetID="22" presetClass="entr" presetSubtype="8"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left)">
                                      <p:cBhvr>
                                        <p:cTn id="78" dur="500"/>
                                        <p:tgtEl>
                                          <p:spTgt spid="47"/>
                                        </p:tgtEl>
                                      </p:cBhvr>
                                    </p:animEffect>
                                  </p:childTnLst>
                                </p:cTn>
                              </p:par>
                              <p:par>
                                <p:cTn id="79" presetID="22" presetClass="entr" presetSubtype="8"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left)">
                                      <p:cBhvr>
                                        <p:cTn id="81" dur="500"/>
                                        <p:tgtEl>
                                          <p:spTgt spid="4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animBg="1"/>
      <p:bldP spid="31" grpId="0"/>
      <p:bldP spid="20" grpId="0"/>
      <p:bldP spid="21" grpId="0"/>
      <p:bldP spid="22" grpId="0"/>
      <p:bldP spid="38" grpId="0" animBg="1"/>
      <p:bldP spid="3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6625</TotalTime>
  <Words>3117</Words>
  <Application>Microsoft Office PowerPoint</Application>
  <PresentationFormat>Custom</PresentationFormat>
  <Paragraphs>556</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Comic Sans MS</vt:lpstr>
      <vt:lpstr>Consolas</vt:lpstr>
      <vt:lpstr>Courier New</vt:lpstr>
      <vt:lpstr>Tahoma</vt:lpstr>
      <vt:lpstr>Tw Cen MT</vt:lpstr>
      <vt:lpstr>Wingdings</vt:lpstr>
      <vt:lpstr>CS 235 Theme</vt:lpstr>
      <vt:lpstr>PowerPoint Presentation</vt:lpstr>
      <vt:lpstr>Tip #04: Chunking</vt:lpstr>
      <vt:lpstr>PowerPoint Presentation</vt:lpstr>
      <vt:lpstr>15 Minute Crash Course in C++</vt:lpstr>
      <vt:lpstr>What is C++?</vt:lpstr>
      <vt:lpstr>Compiling a C++ Program</vt:lpstr>
      <vt:lpstr>Terms…</vt:lpstr>
      <vt:lpstr>Main Function Arguments</vt:lpstr>
      <vt:lpstr>Argc and argv</vt:lpstr>
      <vt:lpstr>Argc and argv</vt:lpstr>
      <vt:lpstr>PowerPoint Presentation</vt:lpstr>
      <vt:lpstr>C++ Translation Units</vt:lpstr>
      <vt:lpstr>C++ Data Types</vt:lpstr>
      <vt:lpstr>Operator Precedence/Associativity</vt:lpstr>
      <vt:lpstr>PowerPoint Presentation</vt:lpstr>
      <vt:lpstr>Pointers</vt:lpstr>
      <vt:lpstr>Dynamic Objects</vt:lpstr>
      <vt:lpstr>PowerPoint Presentation</vt:lpstr>
      <vt:lpstr>Call by Value</vt:lpstr>
      <vt:lpstr>Pointers vs References</vt:lpstr>
      <vt:lpstr>Pointers vs References</vt:lpstr>
      <vt:lpstr>Call by Reference</vt:lpstr>
      <vt:lpstr>References vs Pointers</vt:lpstr>
      <vt:lpstr>Call by Constant Reference</vt:lpstr>
      <vt:lpstr>Operator Functions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143</cp:revision>
  <cp:lastPrinted>2021-09-07T18:00:21Z</cp:lastPrinted>
  <dcterms:created xsi:type="dcterms:W3CDTF">2020-07-19T21:27:39Z</dcterms:created>
  <dcterms:modified xsi:type="dcterms:W3CDTF">2023-01-14T03:38:40Z</dcterms:modified>
</cp:coreProperties>
</file>